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42"/>
  </p:notesMasterIdLst>
  <p:sldIdLst>
    <p:sldId id="284" r:id="rId7"/>
    <p:sldId id="285" r:id="rId8"/>
    <p:sldId id="257" r:id="rId9"/>
    <p:sldId id="339" r:id="rId10"/>
    <p:sldId id="341" r:id="rId11"/>
    <p:sldId id="342" r:id="rId12"/>
    <p:sldId id="343" r:id="rId13"/>
    <p:sldId id="344" r:id="rId14"/>
    <p:sldId id="354" r:id="rId15"/>
    <p:sldId id="345" r:id="rId16"/>
    <p:sldId id="346" r:id="rId17"/>
    <p:sldId id="347" r:id="rId18"/>
    <p:sldId id="348" r:id="rId19"/>
    <p:sldId id="349" r:id="rId20"/>
    <p:sldId id="350" r:id="rId21"/>
    <p:sldId id="353" r:id="rId22"/>
    <p:sldId id="352" r:id="rId23"/>
    <p:sldId id="261" r:id="rId24"/>
    <p:sldId id="351" r:id="rId25"/>
    <p:sldId id="340" r:id="rId26"/>
    <p:sldId id="328" r:id="rId27"/>
    <p:sldId id="329" r:id="rId28"/>
    <p:sldId id="331" r:id="rId29"/>
    <p:sldId id="312" r:id="rId30"/>
    <p:sldId id="314" r:id="rId31"/>
    <p:sldId id="330" r:id="rId32"/>
    <p:sldId id="315" r:id="rId33"/>
    <p:sldId id="332" r:id="rId34"/>
    <p:sldId id="333" r:id="rId35"/>
    <p:sldId id="334" r:id="rId36"/>
    <p:sldId id="335" r:id="rId37"/>
    <p:sldId id="336" r:id="rId38"/>
    <p:sldId id="304" r:id="rId39"/>
    <p:sldId id="316" r:id="rId40"/>
    <p:sldId id="317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1680" userDrawn="1">
          <p15:clr>
            <a:srgbClr val="A4A3A4"/>
          </p15:clr>
        </p15:guide>
        <p15:guide id="5" orient="horz" pos="2496" userDrawn="1">
          <p15:clr>
            <a:srgbClr val="A4A3A4"/>
          </p15:clr>
        </p15:guide>
        <p15:guide id="6" orient="horz" pos="333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agias, Anna" initials="MA" lastIdx="7" clrIdx="0">
    <p:extLst>
      <p:ext uri="{19B8F6BF-5375-455C-9EA6-DF929625EA0E}">
        <p15:presenceInfo xmlns:p15="http://schemas.microsoft.com/office/powerpoint/2012/main" userId="S-1-5-21-1715567821-152049171-1801674531-105242" providerId="AD"/>
      </p:ext>
    </p:extLst>
  </p:cmAuthor>
  <p:cmAuthor id="2" name="Cleary, Chelsea" initials="CC" lastIdx="5" clrIdx="1">
    <p:extLst>
      <p:ext uri="{19B8F6BF-5375-455C-9EA6-DF929625EA0E}">
        <p15:presenceInfo xmlns:p15="http://schemas.microsoft.com/office/powerpoint/2012/main" userId="S-1-5-21-1715567821-152049171-1801674531-207345" providerId="AD"/>
      </p:ext>
    </p:extLst>
  </p:cmAuthor>
  <p:cmAuthor id="3" name="Plisko, Patti" initials="PP" lastIdx="1" clrIdx="2">
    <p:extLst>
      <p:ext uri="{19B8F6BF-5375-455C-9EA6-DF929625EA0E}">
        <p15:presenceInfo xmlns:p15="http://schemas.microsoft.com/office/powerpoint/2012/main" userId="S-1-5-21-1715567821-152049171-1801674531-3811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859E"/>
    <a:srgbClr val="B5C327"/>
    <a:srgbClr val="F58022"/>
    <a:srgbClr val="C7C8CA"/>
    <a:srgbClr val="77787B"/>
    <a:srgbClr val="515254"/>
    <a:srgbClr val="F8F8F8"/>
    <a:srgbClr val="000000"/>
    <a:srgbClr val="71ADB7"/>
    <a:srgbClr val="3A6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0008" autoAdjust="0"/>
  </p:normalViewPr>
  <p:slideViewPr>
    <p:cSldViewPr snapToGrid="0">
      <p:cViewPr varScale="1">
        <p:scale>
          <a:sx n="99" d="100"/>
          <a:sy n="99" d="100"/>
        </p:scale>
        <p:origin x="996" y="108"/>
      </p:cViewPr>
      <p:guideLst>
        <p:guide orient="horz" pos="3072"/>
        <p:guide pos="3840"/>
        <p:guide orient="horz" pos="912"/>
        <p:guide orient="horz" pos="1680"/>
        <p:guide orient="horz" pos="2496"/>
        <p:guide orient="horz" pos="333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commentAuthors" Target="commentAuthors.xml"/><Relationship Id="rId48" Type="http://schemas.microsoft.com/office/2016/11/relationships/changesInfo" Target="changesInfos/changesInfo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theme" Target="theme/theme1.xml"/><Relationship Id="rId20" Type="http://schemas.openxmlformats.org/officeDocument/2006/relationships/slide" Target="slides/slide14.xml"/><Relationship Id="rId41" Type="http://schemas.openxmlformats.org/officeDocument/2006/relationships/slide" Target="slides/slide3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ks, Natalie" userId="d6b8e4c0-8678-4dd0-ab55-65d234ef87f9" providerId="ADAL" clId="{C92137D4-3841-4268-9D46-F30B3E19D886}"/>
    <pc:docChg chg="delSld">
      <pc:chgData name="Parks, Natalie" userId="d6b8e4c0-8678-4dd0-ab55-65d234ef87f9" providerId="ADAL" clId="{C92137D4-3841-4268-9D46-F30B3E19D886}" dt="2024-09-30T20:51:04.561" v="0" actId="47"/>
      <pc:docMkLst>
        <pc:docMk/>
      </pc:docMkLst>
      <pc:sldChg chg="del">
        <pc:chgData name="Parks, Natalie" userId="d6b8e4c0-8678-4dd0-ab55-65d234ef87f9" providerId="ADAL" clId="{C92137D4-3841-4268-9D46-F30B3E19D886}" dt="2024-09-30T20:51:04.561" v="0" actId="47"/>
        <pc:sldMkLst>
          <pc:docMk/>
          <pc:sldMk cId="3437164059" sldId="318"/>
        </pc:sldMkLst>
      </pc:sldChg>
      <pc:sldChg chg="del">
        <pc:chgData name="Parks, Natalie" userId="d6b8e4c0-8678-4dd0-ab55-65d234ef87f9" providerId="ADAL" clId="{C92137D4-3841-4268-9D46-F30B3E19D886}" dt="2024-09-30T20:51:04.561" v="0" actId="47"/>
        <pc:sldMkLst>
          <pc:docMk/>
          <pc:sldMk cId="522423075" sldId="319"/>
        </pc:sldMkLst>
      </pc:sldChg>
      <pc:sldChg chg="del">
        <pc:chgData name="Parks, Natalie" userId="d6b8e4c0-8678-4dd0-ab55-65d234ef87f9" providerId="ADAL" clId="{C92137D4-3841-4268-9D46-F30B3E19D886}" dt="2024-09-30T20:51:04.561" v="0" actId="47"/>
        <pc:sldMkLst>
          <pc:docMk/>
          <pc:sldMk cId="3117341081" sldId="320"/>
        </pc:sldMkLst>
      </pc:sldChg>
      <pc:sldChg chg="del">
        <pc:chgData name="Parks, Natalie" userId="d6b8e4c0-8678-4dd0-ab55-65d234ef87f9" providerId="ADAL" clId="{C92137D4-3841-4268-9D46-F30B3E19D886}" dt="2024-09-30T20:51:04.561" v="0" actId="47"/>
        <pc:sldMkLst>
          <pc:docMk/>
          <pc:sldMk cId="3722651503" sldId="321"/>
        </pc:sldMkLst>
      </pc:sldChg>
      <pc:sldChg chg="del">
        <pc:chgData name="Parks, Natalie" userId="d6b8e4c0-8678-4dd0-ab55-65d234ef87f9" providerId="ADAL" clId="{C92137D4-3841-4268-9D46-F30B3E19D886}" dt="2024-09-30T20:51:04.561" v="0" actId="47"/>
        <pc:sldMkLst>
          <pc:docMk/>
          <pc:sldMk cId="3362793745" sldId="322"/>
        </pc:sldMkLst>
      </pc:sldChg>
      <pc:sldChg chg="del">
        <pc:chgData name="Parks, Natalie" userId="d6b8e4c0-8678-4dd0-ab55-65d234ef87f9" providerId="ADAL" clId="{C92137D4-3841-4268-9D46-F30B3E19D886}" dt="2024-09-30T20:51:04.561" v="0" actId="47"/>
        <pc:sldMkLst>
          <pc:docMk/>
          <pc:sldMk cId="3631564956" sldId="324"/>
        </pc:sldMkLst>
      </pc:sldChg>
      <pc:sldChg chg="del">
        <pc:chgData name="Parks, Natalie" userId="d6b8e4c0-8678-4dd0-ab55-65d234ef87f9" providerId="ADAL" clId="{C92137D4-3841-4268-9D46-F30B3E19D886}" dt="2024-09-30T20:51:04.561" v="0" actId="47"/>
        <pc:sldMkLst>
          <pc:docMk/>
          <pc:sldMk cId="193982016" sldId="33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2AE65A-8CBC-420D-8B56-1ACE0E172EFD}" type="doc">
      <dgm:prSet loTypeId="urn:microsoft.com/office/officeart/2005/8/layout/radial1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0C9FE576-3EB8-4C17-A107-4BBE5E28F327}">
      <dgm:prSet phldrT="[Text]"/>
      <dgm:spPr/>
      <dgm:t>
        <a:bodyPr/>
        <a:lstStyle/>
        <a:p>
          <a:r>
            <a:rPr lang="en-US" dirty="0"/>
            <a:t>Root causes of delays</a:t>
          </a:r>
        </a:p>
      </dgm:t>
    </dgm:pt>
    <dgm:pt modelId="{559CB55F-1F25-48D9-BD55-586CAD012346}" type="parTrans" cxnId="{BD6EB8D4-0A34-462B-8CF0-1A75C46FEF69}">
      <dgm:prSet/>
      <dgm:spPr/>
      <dgm:t>
        <a:bodyPr/>
        <a:lstStyle/>
        <a:p>
          <a:endParaRPr lang="en-US"/>
        </a:p>
      </dgm:t>
    </dgm:pt>
    <dgm:pt modelId="{D026CE0B-14F5-48EE-AEFD-FC3EBF6ADB01}" type="sibTrans" cxnId="{BD6EB8D4-0A34-462B-8CF0-1A75C46FEF69}">
      <dgm:prSet/>
      <dgm:spPr/>
      <dgm:t>
        <a:bodyPr/>
        <a:lstStyle/>
        <a:p>
          <a:endParaRPr lang="en-US"/>
        </a:p>
      </dgm:t>
    </dgm:pt>
    <dgm:pt modelId="{5A84FC09-A701-4C17-B848-E664D1BF0A6B}">
      <dgm:prSet phldrT="[Text]"/>
      <dgm:spPr/>
      <dgm:t>
        <a:bodyPr/>
        <a:lstStyle/>
        <a:p>
          <a:r>
            <a:rPr lang="en-US" dirty="0"/>
            <a:t>Existing Information Inaccurate</a:t>
          </a:r>
        </a:p>
      </dgm:t>
    </dgm:pt>
    <dgm:pt modelId="{1B66031A-21C3-4FAF-B00F-08C5CF574A74}" type="parTrans" cxnId="{9243286A-2189-4AB3-A54D-10E7402AD4BC}">
      <dgm:prSet/>
      <dgm:spPr/>
      <dgm:t>
        <a:bodyPr/>
        <a:lstStyle/>
        <a:p>
          <a:endParaRPr lang="en-US"/>
        </a:p>
      </dgm:t>
    </dgm:pt>
    <dgm:pt modelId="{8FE51AEE-0CCB-49BD-963A-4E4C938CFFE3}" type="sibTrans" cxnId="{9243286A-2189-4AB3-A54D-10E7402AD4BC}">
      <dgm:prSet/>
      <dgm:spPr/>
      <dgm:t>
        <a:bodyPr/>
        <a:lstStyle/>
        <a:p>
          <a:endParaRPr lang="en-US"/>
        </a:p>
      </dgm:t>
    </dgm:pt>
    <dgm:pt modelId="{9FA99AC6-D693-473B-928B-313046E0505D}">
      <dgm:prSet phldrT="[Text]"/>
      <dgm:spPr/>
      <dgm:t>
        <a:bodyPr/>
        <a:lstStyle/>
        <a:p>
          <a:r>
            <a:rPr lang="en-US" dirty="0"/>
            <a:t>Gaps in mapping of new installations</a:t>
          </a:r>
        </a:p>
      </dgm:t>
    </dgm:pt>
    <dgm:pt modelId="{F9BEDDE9-B37B-4030-9275-031E4A8BD2C3}" type="parTrans" cxnId="{26D63B8A-3C78-4E81-9F62-010A9584514B}">
      <dgm:prSet/>
      <dgm:spPr/>
      <dgm:t>
        <a:bodyPr/>
        <a:lstStyle/>
        <a:p>
          <a:endParaRPr lang="en-US"/>
        </a:p>
      </dgm:t>
    </dgm:pt>
    <dgm:pt modelId="{131B89B6-38A0-4705-A678-AF549011CC1D}" type="sibTrans" cxnId="{26D63B8A-3C78-4E81-9F62-010A9584514B}">
      <dgm:prSet/>
      <dgm:spPr/>
      <dgm:t>
        <a:bodyPr/>
        <a:lstStyle/>
        <a:p>
          <a:endParaRPr lang="en-US"/>
        </a:p>
      </dgm:t>
    </dgm:pt>
    <dgm:pt modelId="{0B36F426-D68B-4BBB-BF39-95652C52351D}">
      <dgm:prSet phldrT="[Text]"/>
      <dgm:spPr/>
      <dgm:t>
        <a:bodyPr/>
        <a:lstStyle/>
        <a:p>
          <a:r>
            <a:rPr lang="en-US" dirty="0"/>
            <a:t>Insufficient communication &amp; Coordination</a:t>
          </a:r>
        </a:p>
      </dgm:t>
    </dgm:pt>
    <dgm:pt modelId="{310AF5F6-3C4A-43E5-8005-F6F0377E1BF6}" type="parTrans" cxnId="{18269B10-6777-4CDD-B698-A5DEE8423602}">
      <dgm:prSet/>
      <dgm:spPr/>
      <dgm:t>
        <a:bodyPr/>
        <a:lstStyle/>
        <a:p>
          <a:endParaRPr lang="en-US"/>
        </a:p>
      </dgm:t>
    </dgm:pt>
    <dgm:pt modelId="{1ADD2A93-4FB9-4749-AD68-4E8AA4CCE0D8}" type="sibTrans" cxnId="{18269B10-6777-4CDD-B698-A5DEE8423602}">
      <dgm:prSet/>
      <dgm:spPr/>
      <dgm:t>
        <a:bodyPr/>
        <a:lstStyle/>
        <a:p>
          <a:endParaRPr lang="en-US"/>
        </a:p>
      </dgm:t>
    </dgm:pt>
    <dgm:pt modelId="{F357592D-B8DE-46C4-8408-113AF24AEB2C}">
      <dgm:prSet phldrT="[Text]"/>
      <dgm:spPr/>
      <dgm:t>
        <a:bodyPr/>
        <a:lstStyle/>
        <a:p>
          <a:r>
            <a:rPr lang="en-US" dirty="0"/>
            <a:t>Differing policies</a:t>
          </a:r>
        </a:p>
      </dgm:t>
    </dgm:pt>
    <dgm:pt modelId="{B1F723CE-6764-430A-A34C-E413C28FE197}" type="parTrans" cxnId="{4ABB1ADA-53EA-432E-A3FD-63C94B2DF118}">
      <dgm:prSet/>
      <dgm:spPr/>
      <dgm:t>
        <a:bodyPr/>
        <a:lstStyle/>
        <a:p>
          <a:endParaRPr lang="en-US"/>
        </a:p>
      </dgm:t>
    </dgm:pt>
    <dgm:pt modelId="{BC275E25-4C88-4207-AE57-9A3E463A4BD8}" type="sibTrans" cxnId="{4ABB1ADA-53EA-432E-A3FD-63C94B2DF118}">
      <dgm:prSet/>
      <dgm:spPr/>
      <dgm:t>
        <a:bodyPr/>
        <a:lstStyle/>
        <a:p>
          <a:endParaRPr lang="en-US"/>
        </a:p>
      </dgm:t>
    </dgm:pt>
    <dgm:pt modelId="{51662164-7149-4061-B7A1-64C7C458FFA3}">
      <dgm:prSet/>
      <dgm:spPr/>
      <dgm:t>
        <a:bodyPr/>
        <a:lstStyle/>
        <a:p>
          <a:r>
            <a:rPr lang="en-US" dirty="0"/>
            <a:t>No oversight or inspections of installations</a:t>
          </a:r>
        </a:p>
      </dgm:t>
    </dgm:pt>
    <dgm:pt modelId="{2C5CF8AF-95E9-4957-85DE-CA91E794C896}" type="parTrans" cxnId="{7DC89D09-2310-401B-98E2-7C5327C4C6DE}">
      <dgm:prSet/>
      <dgm:spPr/>
      <dgm:t>
        <a:bodyPr/>
        <a:lstStyle/>
        <a:p>
          <a:endParaRPr lang="en-US"/>
        </a:p>
      </dgm:t>
    </dgm:pt>
    <dgm:pt modelId="{7E0D0715-5AA0-42F1-931E-536E4771EE9B}" type="sibTrans" cxnId="{7DC89D09-2310-401B-98E2-7C5327C4C6DE}">
      <dgm:prSet/>
      <dgm:spPr/>
      <dgm:t>
        <a:bodyPr/>
        <a:lstStyle/>
        <a:p>
          <a:endParaRPr lang="en-US"/>
        </a:p>
      </dgm:t>
    </dgm:pt>
    <dgm:pt modelId="{1B9C6744-B0B1-4C8D-96FA-22BA9BD36235}">
      <dgm:prSet/>
      <dgm:spPr/>
      <dgm:t>
        <a:bodyPr/>
        <a:lstStyle/>
        <a:p>
          <a:r>
            <a:rPr lang="en-US" dirty="0"/>
            <a:t>Lack of strong permitting requirements</a:t>
          </a:r>
        </a:p>
      </dgm:t>
    </dgm:pt>
    <dgm:pt modelId="{0D4D4DB0-667D-4C12-A4B6-9BDAFD91D925}" type="parTrans" cxnId="{13391079-43C9-4699-A505-7C028F2DF67D}">
      <dgm:prSet/>
      <dgm:spPr/>
      <dgm:t>
        <a:bodyPr/>
        <a:lstStyle/>
        <a:p>
          <a:endParaRPr lang="en-US"/>
        </a:p>
      </dgm:t>
    </dgm:pt>
    <dgm:pt modelId="{8A0E7578-2270-4B62-A4F4-0173DF88E4BF}" type="sibTrans" cxnId="{13391079-43C9-4699-A505-7C028F2DF67D}">
      <dgm:prSet/>
      <dgm:spPr/>
      <dgm:t>
        <a:bodyPr/>
        <a:lstStyle/>
        <a:p>
          <a:endParaRPr lang="en-US"/>
        </a:p>
      </dgm:t>
    </dgm:pt>
    <dgm:pt modelId="{C740471B-4086-4F09-AB5F-235AF15D4FC4}">
      <dgm:prSet/>
      <dgm:spPr/>
      <dgm:t>
        <a:bodyPr/>
        <a:lstStyle/>
        <a:p>
          <a:r>
            <a:rPr lang="en-US" dirty="0"/>
            <a:t>Abandoned facilities</a:t>
          </a:r>
        </a:p>
      </dgm:t>
    </dgm:pt>
    <dgm:pt modelId="{41FC51BF-55C2-4292-A576-6FDF546EE413}" type="parTrans" cxnId="{3478C0F6-7BC2-47D2-B1A4-A58E1EF708CE}">
      <dgm:prSet/>
      <dgm:spPr/>
      <dgm:t>
        <a:bodyPr/>
        <a:lstStyle/>
        <a:p>
          <a:endParaRPr lang="en-US"/>
        </a:p>
      </dgm:t>
    </dgm:pt>
    <dgm:pt modelId="{7BD95EFA-448C-466B-B1D2-69A8C5CEC2B0}" type="sibTrans" cxnId="{3478C0F6-7BC2-47D2-B1A4-A58E1EF708CE}">
      <dgm:prSet/>
      <dgm:spPr/>
      <dgm:t>
        <a:bodyPr/>
        <a:lstStyle/>
        <a:p>
          <a:endParaRPr lang="en-US"/>
        </a:p>
      </dgm:t>
    </dgm:pt>
    <dgm:pt modelId="{5174D83F-8F0B-4658-B13C-AE911E2408C9}" type="pres">
      <dgm:prSet presAssocID="{D92AE65A-8CBC-420D-8B56-1ACE0E172EF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68FEEB-1F18-4069-8917-CD412596F481}" type="pres">
      <dgm:prSet presAssocID="{0C9FE576-3EB8-4C17-A107-4BBE5E28F327}" presName="centerShape" presStyleLbl="node0" presStyleIdx="0" presStyleCnt="1"/>
      <dgm:spPr/>
    </dgm:pt>
    <dgm:pt modelId="{4033B836-8924-42B3-B110-44DAD8CE8BF4}" type="pres">
      <dgm:prSet presAssocID="{1B66031A-21C3-4FAF-B00F-08C5CF574A74}" presName="Name9" presStyleLbl="parChTrans1D2" presStyleIdx="0" presStyleCnt="7"/>
      <dgm:spPr/>
    </dgm:pt>
    <dgm:pt modelId="{C970570E-E9D4-4EE3-A8CA-2218FE881925}" type="pres">
      <dgm:prSet presAssocID="{1B66031A-21C3-4FAF-B00F-08C5CF574A74}" presName="connTx" presStyleLbl="parChTrans1D2" presStyleIdx="0" presStyleCnt="7"/>
      <dgm:spPr/>
    </dgm:pt>
    <dgm:pt modelId="{7BA39572-D1BB-4B2A-8CD5-E9735D835AB7}" type="pres">
      <dgm:prSet presAssocID="{5A84FC09-A701-4C17-B848-E664D1BF0A6B}" presName="node" presStyleLbl="node1" presStyleIdx="0" presStyleCnt="7">
        <dgm:presLayoutVars>
          <dgm:bulletEnabled val="1"/>
        </dgm:presLayoutVars>
      </dgm:prSet>
      <dgm:spPr/>
    </dgm:pt>
    <dgm:pt modelId="{90A9812E-D17E-408A-8437-042BAECB0907}" type="pres">
      <dgm:prSet presAssocID="{F9BEDDE9-B37B-4030-9275-031E4A8BD2C3}" presName="Name9" presStyleLbl="parChTrans1D2" presStyleIdx="1" presStyleCnt="7"/>
      <dgm:spPr/>
    </dgm:pt>
    <dgm:pt modelId="{7DEE3918-F28E-4D1D-AC5F-6EBA5A1A9ED6}" type="pres">
      <dgm:prSet presAssocID="{F9BEDDE9-B37B-4030-9275-031E4A8BD2C3}" presName="connTx" presStyleLbl="parChTrans1D2" presStyleIdx="1" presStyleCnt="7"/>
      <dgm:spPr/>
    </dgm:pt>
    <dgm:pt modelId="{3EB371AC-7E00-4EE0-8E65-F01FB518134C}" type="pres">
      <dgm:prSet presAssocID="{9FA99AC6-D693-473B-928B-313046E0505D}" presName="node" presStyleLbl="node1" presStyleIdx="1" presStyleCnt="7">
        <dgm:presLayoutVars>
          <dgm:bulletEnabled val="1"/>
        </dgm:presLayoutVars>
      </dgm:prSet>
      <dgm:spPr/>
    </dgm:pt>
    <dgm:pt modelId="{E53A7F53-2EB7-47FD-BCDE-0E763146FB23}" type="pres">
      <dgm:prSet presAssocID="{310AF5F6-3C4A-43E5-8005-F6F0377E1BF6}" presName="Name9" presStyleLbl="parChTrans1D2" presStyleIdx="2" presStyleCnt="7"/>
      <dgm:spPr/>
    </dgm:pt>
    <dgm:pt modelId="{CD556C0B-88A3-4B55-8775-6D713F9290B2}" type="pres">
      <dgm:prSet presAssocID="{310AF5F6-3C4A-43E5-8005-F6F0377E1BF6}" presName="connTx" presStyleLbl="parChTrans1D2" presStyleIdx="2" presStyleCnt="7"/>
      <dgm:spPr/>
    </dgm:pt>
    <dgm:pt modelId="{EA761340-D81B-461C-A16E-8EADA776345E}" type="pres">
      <dgm:prSet presAssocID="{0B36F426-D68B-4BBB-BF39-95652C52351D}" presName="node" presStyleLbl="node1" presStyleIdx="2" presStyleCnt="7">
        <dgm:presLayoutVars>
          <dgm:bulletEnabled val="1"/>
        </dgm:presLayoutVars>
      </dgm:prSet>
      <dgm:spPr/>
    </dgm:pt>
    <dgm:pt modelId="{C100186A-3837-42C6-83EB-EC3B4AEB281F}" type="pres">
      <dgm:prSet presAssocID="{B1F723CE-6764-430A-A34C-E413C28FE197}" presName="Name9" presStyleLbl="parChTrans1D2" presStyleIdx="3" presStyleCnt="7"/>
      <dgm:spPr/>
    </dgm:pt>
    <dgm:pt modelId="{EF5C0AB2-C273-47F3-9E16-18083789BEF3}" type="pres">
      <dgm:prSet presAssocID="{B1F723CE-6764-430A-A34C-E413C28FE197}" presName="connTx" presStyleLbl="parChTrans1D2" presStyleIdx="3" presStyleCnt="7"/>
      <dgm:spPr/>
    </dgm:pt>
    <dgm:pt modelId="{F0AD54EB-CC84-4800-8CD8-193CABBEF159}" type="pres">
      <dgm:prSet presAssocID="{F357592D-B8DE-46C4-8408-113AF24AEB2C}" presName="node" presStyleLbl="node1" presStyleIdx="3" presStyleCnt="7">
        <dgm:presLayoutVars>
          <dgm:bulletEnabled val="1"/>
        </dgm:presLayoutVars>
      </dgm:prSet>
      <dgm:spPr/>
    </dgm:pt>
    <dgm:pt modelId="{64BC5F0D-1C38-4127-A606-56D5D43C265A}" type="pres">
      <dgm:prSet presAssocID="{2C5CF8AF-95E9-4957-85DE-CA91E794C896}" presName="Name9" presStyleLbl="parChTrans1D2" presStyleIdx="4" presStyleCnt="7"/>
      <dgm:spPr/>
    </dgm:pt>
    <dgm:pt modelId="{AD9D87EE-6C10-446A-837C-24EFDFEEC17A}" type="pres">
      <dgm:prSet presAssocID="{2C5CF8AF-95E9-4957-85DE-CA91E794C896}" presName="connTx" presStyleLbl="parChTrans1D2" presStyleIdx="4" presStyleCnt="7"/>
      <dgm:spPr/>
    </dgm:pt>
    <dgm:pt modelId="{6F7D55B6-5492-438E-884C-7BCCD24B51EE}" type="pres">
      <dgm:prSet presAssocID="{51662164-7149-4061-B7A1-64C7C458FFA3}" presName="node" presStyleLbl="node1" presStyleIdx="4" presStyleCnt="7">
        <dgm:presLayoutVars>
          <dgm:bulletEnabled val="1"/>
        </dgm:presLayoutVars>
      </dgm:prSet>
      <dgm:spPr/>
    </dgm:pt>
    <dgm:pt modelId="{E29AF8BA-A0F1-4D09-8711-B318679A337F}" type="pres">
      <dgm:prSet presAssocID="{0D4D4DB0-667D-4C12-A4B6-9BDAFD91D925}" presName="Name9" presStyleLbl="parChTrans1D2" presStyleIdx="5" presStyleCnt="7"/>
      <dgm:spPr/>
    </dgm:pt>
    <dgm:pt modelId="{72E374CD-A570-4DBC-8DA5-A1FE0D46CE16}" type="pres">
      <dgm:prSet presAssocID="{0D4D4DB0-667D-4C12-A4B6-9BDAFD91D925}" presName="connTx" presStyleLbl="parChTrans1D2" presStyleIdx="5" presStyleCnt="7"/>
      <dgm:spPr/>
    </dgm:pt>
    <dgm:pt modelId="{3AA98EC9-808B-40C4-A3C3-8F9BDF02E951}" type="pres">
      <dgm:prSet presAssocID="{1B9C6744-B0B1-4C8D-96FA-22BA9BD36235}" presName="node" presStyleLbl="node1" presStyleIdx="5" presStyleCnt="7">
        <dgm:presLayoutVars>
          <dgm:bulletEnabled val="1"/>
        </dgm:presLayoutVars>
      </dgm:prSet>
      <dgm:spPr/>
    </dgm:pt>
    <dgm:pt modelId="{F485FEC0-61AA-4104-8158-7541338E4FD7}" type="pres">
      <dgm:prSet presAssocID="{41FC51BF-55C2-4292-A576-6FDF546EE413}" presName="Name9" presStyleLbl="parChTrans1D2" presStyleIdx="6" presStyleCnt="7"/>
      <dgm:spPr/>
    </dgm:pt>
    <dgm:pt modelId="{947DCB6A-DD8E-4AC6-B1D5-0DBAE18B232B}" type="pres">
      <dgm:prSet presAssocID="{41FC51BF-55C2-4292-A576-6FDF546EE413}" presName="connTx" presStyleLbl="parChTrans1D2" presStyleIdx="6" presStyleCnt="7"/>
      <dgm:spPr/>
    </dgm:pt>
    <dgm:pt modelId="{F12D1203-C48B-4C03-8FFA-8897014C0621}" type="pres">
      <dgm:prSet presAssocID="{C740471B-4086-4F09-AB5F-235AF15D4FC4}" presName="node" presStyleLbl="node1" presStyleIdx="6" presStyleCnt="7">
        <dgm:presLayoutVars>
          <dgm:bulletEnabled val="1"/>
        </dgm:presLayoutVars>
      </dgm:prSet>
      <dgm:spPr/>
    </dgm:pt>
  </dgm:ptLst>
  <dgm:cxnLst>
    <dgm:cxn modelId="{B0E23500-5A2D-4029-9AA3-3C54164E4C3E}" type="presOf" srcId="{310AF5F6-3C4A-43E5-8005-F6F0377E1BF6}" destId="{CD556C0B-88A3-4B55-8775-6D713F9290B2}" srcOrd="1" destOrd="0" presId="urn:microsoft.com/office/officeart/2005/8/layout/radial1"/>
    <dgm:cxn modelId="{1173F805-4386-4571-A359-72DA3025553C}" type="presOf" srcId="{1B66031A-21C3-4FAF-B00F-08C5CF574A74}" destId="{4033B836-8924-42B3-B110-44DAD8CE8BF4}" srcOrd="0" destOrd="0" presId="urn:microsoft.com/office/officeart/2005/8/layout/radial1"/>
    <dgm:cxn modelId="{7DC89D09-2310-401B-98E2-7C5327C4C6DE}" srcId="{0C9FE576-3EB8-4C17-A107-4BBE5E28F327}" destId="{51662164-7149-4061-B7A1-64C7C458FFA3}" srcOrd="4" destOrd="0" parTransId="{2C5CF8AF-95E9-4957-85DE-CA91E794C896}" sibTransId="{7E0D0715-5AA0-42F1-931E-536E4771EE9B}"/>
    <dgm:cxn modelId="{18269B10-6777-4CDD-B698-A5DEE8423602}" srcId="{0C9FE576-3EB8-4C17-A107-4BBE5E28F327}" destId="{0B36F426-D68B-4BBB-BF39-95652C52351D}" srcOrd="2" destOrd="0" parTransId="{310AF5F6-3C4A-43E5-8005-F6F0377E1BF6}" sibTransId="{1ADD2A93-4FB9-4749-AD68-4E8AA4CCE0D8}"/>
    <dgm:cxn modelId="{93DE5525-BDE5-46CE-8D32-016DA9DD6C0B}" type="presOf" srcId="{2C5CF8AF-95E9-4957-85DE-CA91E794C896}" destId="{AD9D87EE-6C10-446A-837C-24EFDFEEC17A}" srcOrd="1" destOrd="0" presId="urn:microsoft.com/office/officeart/2005/8/layout/radial1"/>
    <dgm:cxn modelId="{287D8926-4699-4F07-9937-0747879F3B87}" type="presOf" srcId="{F9BEDDE9-B37B-4030-9275-031E4A8BD2C3}" destId="{90A9812E-D17E-408A-8437-042BAECB0907}" srcOrd="0" destOrd="0" presId="urn:microsoft.com/office/officeart/2005/8/layout/radial1"/>
    <dgm:cxn modelId="{FF26902C-562D-4E60-8FA4-E734B307B016}" type="presOf" srcId="{9FA99AC6-D693-473B-928B-313046E0505D}" destId="{3EB371AC-7E00-4EE0-8E65-F01FB518134C}" srcOrd="0" destOrd="0" presId="urn:microsoft.com/office/officeart/2005/8/layout/radial1"/>
    <dgm:cxn modelId="{2E976964-45CF-469A-9984-A37278B3536D}" type="presOf" srcId="{B1F723CE-6764-430A-A34C-E413C28FE197}" destId="{C100186A-3837-42C6-83EB-EC3B4AEB281F}" srcOrd="0" destOrd="0" presId="urn:microsoft.com/office/officeart/2005/8/layout/radial1"/>
    <dgm:cxn modelId="{9243286A-2189-4AB3-A54D-10E7402AD4BC}" srcId="{0C9FE576-3EB8-4C17-A107-4BBE5E28F327}" destId="{5A84FC09-A701-4C17-B848-E664D1BF0A6B}" srcOrd="0" destOrd="0" parTransId="{1B66031A-21C3-4FAF-B00F-08C5CF574A74}" sibTransId="{8FE51AEE-0CCB-49BD-963A-4E4C938CFFE3}"/>
    <dgm:cxn modelId="{1DFEFA4A-6EC2-4A03-A406-112EBF4D58EB}" type="presOf" srcId="{C740471B-4086-4F09-AB5F-235AF15D4FC4}" destId="{F12D1203-C48B-4C03-8FFA-8897014C0621}" srcOrd="0" destOrd="0" presId="urn:microsoft.com/office/officeart/2005/8/layout/radial1"/>
    <dgm:cxn modelId="{3D8A0A70-9CD3-4C4D-A803-67D47E1C54B7}" type="presOf" srcId="{1B66031A-21C3-4FAF-B00F-08C5CF574A74}" destId="{C970570E-E9D4-4EE3-A8CA-2218FE881925}" srcOrd="1" destOrd="0" presId="urn:microsoft.com/office/officeart/2005/8/layout/radial1"/>
    <dgm:cxn modelId="{0AAF3273-70C9-47CC-B650-5115B262273E}" type="presOf" srcId="{D92AE65A-8CBC-420D-8B56-1ACE0E172EFD}" destId="{5174D83F-8F0B-4658-B13C-AE911E2408C9}" srcOrd="0" destOrd="0" presId="urn:microsoft.com/office/officeart/2005/8/layout/radial1"/>
    <dgm:cxn modelId="{2C573853-CDD2-4640-901F-E1D4DFEDA417}" type="presOf" srcId="{41FC51BF-55C2-4292-A576-6FDF546EE413}" destId="{F485FEC0-61AA-4104-8158-7541338E4FD7}" srcOrd="0" destOrd="0" presId="urn:microsoft.com/office/officeart/2005/8/layout/radial1"/>
    <dgm:cxn modelId="{6CB33E73-08FC-455C-985B-6FB9160F012C}" type="presOf" srcId="{0D4D4DB0-667D-4C12-A4B6-9BDAFD91D925}" destId="{E29AF8BA-A0F1-4D09-8711-B318679A337F}" srcOrd="0" destOrd="0" presId="urn:microsoft.com/office/officeart/2005/8/layout/radial1"/>
    <dgm:cxn modelId="{AA073E54-8E20-44C4-B7E7-5017889C57DE}" type="presOf" srcId="{B1F723CE-6764-430A-A34C-E413C28FE197}" destId="{EF5C0AB2-C273-47F3-9E16-18083789BEF3}" srcOrd="1" destOrd="0" presId="urn:microsoft.com/office/officeart/2005/8/layout/radial1"/>
    <dgm:cxn modelId="{959D1D75-9062-4230-A311-31AB2A4F00AF}" type="presOf" srcId="{1B9C6744-B0B1-4C8D-96FA-22BA9BD36235}" destId="{3AA98EC9-808B-40C4-A3C3-8F9BDF02E951}" srcOrd="0" destOrd="0" presId="urn:microsoft.com/office/officeart/2005/8/layout/radial1"/>
    <dgm:cxn modelId="{13391079-43C9-4699-A505-7C028F2DF67D}" srcId="{0C9FE576-3EB8-4C17-A107-4BBE5E28F327}" destId="{1B9C6744-B0B1-4C8D-96FA-22BA9BD36235}" srcOrd="5" destOrd="0" parTransId="{0D4D4DB0-667D-4C12-A4B6-9BDAFD91D925}" sibTransId="{8A0E7578-2270-4B62-A4F4-0173DF88E4BF}"/>
    <dgm:cxn modelId="{4FB88F89-055E-4052-8936-DC55346938A2}" type="presOf" srcId="{310AF5F6-3C4A-43E5-8005-F6F0377E1BF6}" destId="{E53A7F53-2EB7-47FD-BCDE-0E763146FB23}" srcOrd="0" destOrd="0" presId="urn:microsoft.com/office/officeart/2005/8/layout/radial1"/>
    <dgm:cxn modelId="{26D63B8A-3C78-4E81-9F62-010A9584514B}" srcId="{0C9FE576-3EB8-4C17-A107-4BBE5E28F327}" destId="{9FA99AC6-D693-473B-928B-313046E0505D}" srcOrd="1" destOrd="0" parTransId="{F9BEDDE9-B37B-4030-9275-031E4A8BD2C3}" sibTransId="{131B89B6-38A0-4705-A678-AF549011CC1D}"/>
    <dgm:cxn modelId="{D9F49D8F-44BA-4D25-A1BA-494F1E77BB3B}" type="presOf" srcId="{2C5CF8AF-95E9-4957-85DE-CA91E794C896}" destId="{64BC5F0D-1C38-4127-A606-56D5D43C265A}" srcOrd="0" destOrd="0" presId="urn:microsoft.com/office/officeart/2005/8/layout/radial1"/>
    <dgm:cxn modelId="{4AA9A39C-D7F9-496F-8D8D-D43A9BA4E3BE}" type="presOf" srcId="{F9BEDDE9-B37B-4030-9275-031E4A8BD2C3}" destId="{7DEE3918-F28E-4D1D-AC5F-6EBA5A1A9ED6}" srcOrd="1" destOrd="0" presId="urn:microsoft.com/office/officeart/2005/8/layout/radial1"/>
    <dgm:cxn modelId="{6E8386BE-8896-463A-BD91-60A92A7ED85C}" type="presOf" srcId="{41FC51BF-55C2-4292-A576-6FDF546EE413}" destId="{947DCB6A-DD8E-4AC6-B1D5-0DBAE18B232B}" srcOrd="1" destOrd="0" presId="urn:microsoft.com/office/officeart/2005/8/layout/radial1"/>
    <dgm:cxn modelId="{E12A55C4-A226-4A27-BA1A-5758EC7131CE}" type="presOf" srcId="{F357592D-B8DE-46C4-8408-113AF24AEB2C}" destId="{F0AD54EB-CC84-4800-8CD8-193CABBEF159}" srcOrd="0" destOrd="0" presId="urn:microsoft.com/office/officeart/2005/8/layout/radial1"/>
    <dgm:cxn modelId="{CAF602D1-B95E-4715-BF9B-C993EA2E6FCB}" type="presOf" srcId="{0C9FE576-3EB8-4C17-A107-4BBE5E28F327}" destId="{F368FEEB-1F18-4069-8917-CD412596F481}" srcOrd="0" destOrd="0" presId="urn:microsoft.com/office/officeart/2005/8/layout/radial1"/>
    <dgm:cxn modelId="{BD6EB8D4-0A34-462B-8CF0-1A75C46FEF69}" srcId="{D92AE65A-8CBC-420D-8B56-1ACE0E172EFD}" destId="{0C9FE576-3EB8-4C17-A107-4BBE5E28F327}" srcOrd="0" destOrd="0" parTransId="{559CB55F-1F25-48D9-BD55-586CAD012346}" sibTransId="{D026CE0B-14F5-48EE-AEFD-FC3EBF6ADB01}"/>
    <dgm:cxn modelId="{4ABB1ADA-53EA-432E-A3FD-63C94B2DF118}" srcId="{0C9FE576-3EB8-4C17-A107-4BBE5E28F327}" destId="{F357592D-B8DE-46C4-8408-113AF24AEB2C}" srcOrd="3" destOrd="0" parTransId="{B1F723CE-6764-430A-A34C-E413C28FE197}" sibTransId="{BC275E25-4C88-4207-AE57-9A3E463A4BD8}"/>
    <dgm:cxn modelId="{6CB7D4E7-6D66-4BDA-B641-5B8538B93317}" type="presOf" srcId="{51662164-7149-4061-B7A1-64C7C458FFA3}" destId="{6F7D55B6-5492-438E-884C-7BCCD24B51EE}" srcOrd="0" destOrd="0" presId="urn:microsoft.com/office/officeart/2005/8/layout/radial1"/>
    <dgm:cxn modelId="{AB1833EF-C59D-479A-8A57-B884268BD070}" type="presOf" srcId="{5A84FC09-A701-4C17-B848-E664D1BF0A6B}" destId="{7BA39572-D1BB-4B2A-8CD5-E9735D835AB7}" srcOrd="0" destOrd="0" presId="urn:microsoft.com/office/officeart/2005/8/layout/radial1"/>
    <dgm:cxn modelId="{3478C0F6-7BC2-47D2-B1A4-A58E1EF708CE}" srcId="{0C9FE576-3EB8-4C17-A107-4BBE5E28F327}" destId="{C740471B-4086-4F09-AB5F-235AF15D4FC4}" srcOrd="6" destOrd="0" parTransId="{41FC51BF-55C2-4292-A576-6FDF546EE413}" sibTransId="{7BD95EFA-448C-466B-B1D2-69A8C5CEC2B0}"/>
    <dgm:cxn modelId="{7144F0FC-A187-4CFA-917F-85DF9616457F}" type="presOf" srcId="{0D4D4DB0-667D-4C12-A4B6-9BDAFD91D925}" destId="{72E374CD-A570-4DBC-8DA5-A1FE0D46CE16}" srcOrd="1" destOrd="0" presId="urn:microsoft.com/office/officeart/2005/8/layout/radial1"/>
    <dgm:cxn modelId="{4EF921FD-94DB-4A4F-943D-FEB7BE578448}" type="presOf" srcId="{0B36F426-D68B-4BBB-BF39-95652C52351D}" destId="{EA761340-D81B-461C-A16E-8EADA776345E}" srcOrd="0" destOrd="0" presId="urn:microsoft.com/office/officeart/2005/8/layout/radial1"/>
    <dgm:cxn modelId="{A63FB81A-5AD2-402B-AED8-DB75227F6815}" type="presParOf" srcId="{5174D83F-8F0B-4658-B13C-AE911E2408C9}" destId="{F368FEEB-1F18-4069-8917-CD412596F481}" srcOrd="0" destOrd="0" presId="urn:microsoft.com/office/officeart/2005/8/layout/radial1"/>
    <dgm:cxn modelId="{FAE24344-74DE-4A23-9B27-5188E13D9872}" type="presParOf" srcId="{5174D83F-8F0B-4658-B13C-AE911E2408C9}" destId="{4033B836-8924-42B3-B110-44DAD8CE8BF4}" srcOrd="1" destOrd="0" presId="urn:microsoft.com/office/officeart/2005/8/layout/radial1"/>
    <dgm:cxn modelId="{94A6876D-FE9B-4D78-94F8-FC1EEA247445}" type="presParOf" srcId="{4033B836-8924-42B3-B110-44DAD8CE8BF4}" destId="{C970570E-E9D4-4EE3-A8CA-2218FE881925}" srcOrd="0" destOrd="0" presId="urn:microsoft.com/office/officeart/2005/8/layout/radial1"/>
    <dgm:cxn modelId="{22B1F355-D711-4699-86A4-F08ED88E6789}" type="presParOf" srcId="{5174D83F-8F0B-4658-B13C-AE911E2408C9}" destId="{7BA39572-D1BB-4B2A-8CD5-E9735D835AB7}" srcOrd="2" destOrd="0" presId="urn:microsoft.com/office/officeart/2005/8/layout/radial1"/>
    <dgm:cxn modelId="{CE939447-978E-4A8B-8A0B-9E36B6C6B789}" type="presParOf" srcId="{5174D83F-8F0B-4658-B13C-AE911E2408C9}" destId="{90A9812E-D17E-408A-8437-042BAECB0907}" srcOrd="3" destOrd="0" presId="urn:microsoft.com/office/officeart/2005/8/layout/radial1"/>
    <dgm:cxn modelId="{32A4C382-23AB-44A3-91A4-C327CDAA5468}" type="presParOf" srcId="{90A9812E-D17E-408A-8437-042BAECB0907}" destId="{7DEE3918-F28E-4D1D-AC5F-6EBA5A1A9ED6}" srcOrd="0" destOrd="0" presId="urn:microsoft.com/office/officeart/2005/8/layout/radial1"/>
    <dgm:cxn modelId="{D4587323-A2D4-48DB-BCA8-88C6C1B5E09E}" type="presParOf" srcId="{5174D83F-8F0B-4658-B13C-AE911E2408C9}" destId="{3EB371AC-7E00-4EE0-8E65-F01FB518134C}" srcOrd="4" destOrd="0" presId="urn:microsoft.com/office/officeart/2005/8/layout/radial1"/>
    <dgm:cxn modelId="{3471B1D1-AF44-43B5-810D-EBF967802C84}" type="presParOf" srcId="{5174D83F-8F0B-4658-B13C-AE911E2408C9}" destId="{E53A7F53-2EB7-47FD-BCDE-0E763146FB23}" srcOrd="5" destOrd="0" presId="urn:microsoft.com/office/officeart/2005/8/layout/radial1"/>
    <dgm:cxn modelId="{E173E7B1-C918-49EE-9D89-68C6F97EF8DD}" type="presParOf" srcId="{E53A7F53-2EB7-47FD-BCDE-0E763146FB23}" destId="{CD556C0B-88A3-4B55-8775-6D713F9290B2}" srcOrd="0" destOrd="0" presId="urn:microsoft.com/office/officeart/2005/8/layout/radial1"/>
    <dgm:cxn modelId="{8C437135-4762-41FB-A7C0-231130A8DFBC}" type="presParOf" srcId="{5174D83F-8F0B-4658-B13C-AE911E2408C9}" destId="{EA761340-D81B-461C-A16E-8EADA776345E}" srcOrd="6" destOrd="0" presId="urn:microsoft.com/office/officeart/2005/8/layout/radial1"/>
    <dgm:cxn modelId="{F2A05C9D-AC14-48AE-9791-DFC39DA78CAE}" type="presParOf" srcId="{5174D83F-8F0B-4658-B13C-AE911E2408C9}" destId="{C100186A-3837-42C6-83EB-EC3B4AEB281F}" srcOrd="7" destOrd="0" presId="urn:microsoft.com/office/officeart/2005/8/layout/radial1"/>
    <dgm:cxn modelId="{F7BD2E56-EF72-4274-A54A-A228BA210376}" type="presParOf" srcId="{C100186A-3837-42C6-83EB-EC3B4AEB281F}" destId="{EF5C0AB2-C273-47F3-9E16-18083789BEF3}" srcOrd="0" destOrd="0" presId="urn:microsoft.com/office/officeart/2005/8/layout/radial1"/>
    <dgm:cxn modelId="{B0E0FDE6-C461-4B21-9A0D-2A186E802B73}" type="presParOf" srcId="{5174D83F-8F0B-4658-B13C-AE911E2408C9}" destId="{F0AD54EB-CC84-4800-8CD8-193CABBEF159}" srcOrd="8" destOrd="0" presId="urn:microsoft.com/office/officeart/2005/8/layout/radial1"/>
    <dgm:cxn modelId="{62B61DB7-2465-4957-80F5-A53633596779}" type="presParOf" srcId="{5174D83F-8F0B-4658-B13C-AE911E2408C9}" destId="{64BC5F0D-1C38-4127-A606-56D5D43C265A}" srcOrd="9" destOrd="0" presId="urn:microsoft.com/office/officeart/2005/8/layout/radial1"/>
    <dgm:cxn modelId="{0756C277-9B93-4954-ACDB-68F1816CE8A1}" type="presParOf" srcId="{64BC5F0D-1C38-4127-A606-56D5D43C265A}" destId="{AD9D87EE-6C10-446A-837C-24EFDFEEC17A}" srcOrd="0" destOrd="0" presId="urn:microsoft.com/office/officeart/2005/8/layout/radial1"/>
    <dgm:cxn modelId="{863C02A5-0D63-4B48-BBAC-3F141D72B93C}" type="presParOf" srcId="{5174D83F-8F0B-4658-B13C-AE911E2408C9}" destId="{6F7D55B6-5492-438E-884C-7BCCD24B51EE}" srcOrd="10" destOrd="0" presId="urn:microsoft.com/office/officeart/2005/8/layout/radial1"/>
    <dgm:cxn modelId="{31493F37-9744-43D0-9DB4-18F958524B7C}" type="presParOf" srcId="{5174D83F-8F0B-4658-B13C-AE911E2408C9}" destId="{E29AF8BA-A0F1-4D09-8711-B318679A337F}" srcOrd="11" destOrd="0" presId="urn:microsoft.com/office/officeart/2005/8/layout/radial1"/>
    <dgm:cxn modelId="{EAC90D2B-D1BE-4ABF-AE6D-06BA7D035B24}" type="presParOf" srcId="{E29AF8BA-A0F1-4D09-8711-B318679A337F}" destId="{72E374CD-A570-4DBC-8DA5-A1FE0D46CE16}" srcOrd="0" destOrd="0" presId="urn:microsoft.com/office/officeart/2005/8/layout/radial1"/>
    <dgm:cxn modelId="{8985375F-CB2E-4131-8CDF-31129B5B3F36}" type="presParOf" srcId="{5174D83F-8F0B-4658-B13C-AE911E2408C9}" destId="{3AA98EC9-808B-40C4-A3C3-8F9BDF02E951}" srcOrd="12" destOrd="0" presId="urn:microsoft.com/office/officeart/2005/8/layout/radial1"/>
    <dgm:cxn modelId="{2D041CF9-79AF-4B0E-92B1-F3650D208B35}" type="presParOf" srcId="{5174D83F-8F0B-4658-B13C-AE911E2408C9}" destId="{F485FEC0-61AA-4104-8158-7541338E4FD7}" srcOrd="13" destOrd="0" presId="urn:microsoft.com/office/officeart/2005/8/layout/radial1"/>
    <dgm:cxn modelId="{4B9D6B7A-C344-48E9-AF96-34037D938F46}" type="presParOf" srcId="{F485FEC0-61AA-4104-8158-7541338E4FD7}" destId="{947DCB6A-DD8E-4AC6-B1D5-0DBAE18B232B}" srcOrd="0" destOrd="0" presId="urn:microsoft.com/office/officeart/2005/8/layout/radial1"/>
    <dgm:cxn modelId="{ABCFB716-F89D-4AD5-B330-A54D0392D452}" type="presParOf" srcId="{5174D83F-8F0B-4658-B13C-AE911E2408C9}" destId="{F12D1203-C48B-4C03-8FFA-8897014C0621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C69205-02EB-4BF2-A954-785104852597}" type="doc">
      <dgm:prSet loTypeId="urn:microsoft.com/office/officeart/2005/8/layout/pyramid2" loCatId="list" qsTypeId="urn:microsoft.com/office/officeart/2005/8/quickstyle/simple1" qsCatId="simple" csTypeId="urn:microsoft.com/office/officeart/2005/8/colors/accent6_2" csCatId="accent6" phldr="1"/>
      <dgm:spPr/>
    </dgm:pt>
    <dgm:pt modelId="{852B2411-B95E-4C29-8736-F690F4727F9E}">
      <dgm:prSet phldrT="[Text]"/>
      <dgm:spPr/>
      <dgm:t>
        <a:bodyPr/>
        <a:lstStyle/>
        <a:p>
          <a:r>
            <a:rPr lang="en-US" dirty="0"/>
            <a:t>Coordination &amp; Communication</a:t>
          </a:r>
        </a:p>
      </dgm:t>
    </dgm:pt>
    <dgm:pt modelId="{94549FBF-1359-4CFC-8E27-1BBBD8531BC8}" type="parTrans" cxnId="{E96F5084-C0A9-445E-86F7-9B0C23D0C63F}">
      <dgm:prSet/>
      <dgm:spPr/>
      <dgm:t>
        <a:bodyPr/>
        <a:lstStyle/>
        <a:p>
          <a:endParaRPr lang="en-US"/>
        </a:p>
      </dgm:t>
    </dgm:pt>
    <dgm:pt modelId="{DB07B24D-9B2B-4E52-AF2E-2EE2B0DEA14D}" type="sibTrans" cxnId="{E96F5084-C0A9-445E-86F7-9B0C23D0C63F}">
      <dgm:prSet/>
      <dgm:spPr/>
      <dgm:t>
        <a:bodyPr/>
        <a:lstStyle/>
        <a:p>
          <a:endParaRPr lang="en-US"/>
        </a:p>
      </dgm:t>
    </dgm:pt>
    <dgm:pt modelId="{61F37B51-D2E4-4685-808E-7CE261849500}">
      <dgm:prSet phldrT="[Text]"/>
      <dgm:spPr/>
      <dgm:t>
        <a:bodyPr/>
        <a:lstStyle/>
        <a:p>
          <a:r>
            <a:rPr lang="en-US" dirty="0"/>
            <a:t>Accurate Utility Information During Design and Construction</a:t>
          </a:r>
        </a:p>
      </dgm:t>
    </dgm:pt>
    <dgm:pt modelId="{1C2FDFC3-D078-4C79-BE16-F0A678418714}" type="parTrans" cxnId="{87DBEAE6-18A0-48BB-AD89-4EC6B1BD005C}">
      <dgm:prSet/>
      <dgm:spPr/>
      <dgm:t>
        <a:bodyPr/>
        <a:lstStyle/>
        <a:p>
          <a:endParaRPr lang="en-US"/>
        </a:p>
      </dgm:t>
    </dgm:pt>
    <dgm:pt modelId="{6FED1A97-CEB2-49C2-BD44-A18676646A3B}" type="sibTrans" cxnId="{87DBEAE6-18A0-48BB-AD89-4EC6B1BD005C}">
      <dgm:prSet/>
      <dgm:spPr/>
      <dgm:t>
        <a:bodyPr/>
        <a:lstStyle/>
        <a:p>
          <a:endParaRPr lang="en-US"/>
        </a:p>
      </dgm:t>
    </dgm:pt>
    <dgm:pt modelId="{C4501352-20E3-48B1-99B3-47D54F61CE93}">
      <dgm:prSet phldrT="[Text]"/>
      <dgm:spPr/>
      <dgm:t>
        <a:bodyPr/>
        <a:lstStyle/>
        <a:p>
          <a:r>
            <a:rPr lang="en-US" dirty="0"/>
            <a:t>Lak of Standard Permitting Requirements &amp; Policies</a:t>
          </a:r>
        </a:p>
      </dgm:t>
    </dgm:pt>
    <dgm:pt modelId="{596685E2-B319-446C-BC30-D691365ED80F}" type="parTrans" cxnId="{AD93B2B7-A4B1-44BA-AFB6-FA48D737673A}">
      <dgm:prSet/>
      <dgm:spPr/>
      <dgm:t>
        <a:bodyPr/>
        <a:lstStyle/>
        <a:p>
          <a:endParaRPr lang="en-US"/>
        </a:p>
      </dgm:t>
    </dgm:pt>
    <dgm:pt modelId="{6F577D1B-2691-4F30-A317-1862BBD00D17}" type="sibTrans" cxnId="{AD93B2B7-A4B1-44BA-AFB6-FA48D737673A}">
      <dgm:prSet/>
      <dgm:spPr/>
      <dgm:t>
        <a:bodyPr/>
        <a:lstStyle/>
        <a:p>
          <a:endParaRPr lang="en-US"/>
        </a:p>
      </dgm:t>
    </dgm:pt>
    <dgm:pt modelId="{5A136AA0-3D45-44F8-B65F-4F247730391F}" type="pres">
      <dgm:prSet presAssocID="{1AC69205-02EB-4BF2-A954-785104852597}" presName="compositeShape" presStyleCnt="0">
        <dgm:presLayoutVars>
          <dgm:dir/>
          <dgm:resizeHandles/>
        </dgm:presLayoutVars>
      </dgm:prSet>
      <dgm:spPr/>
    </dgm:pt>
    <dgm:pt modelId="{C4CC3746-94E3-4ADB-A134-F9DCEB632059}" type="pres">
      <dgm:prSet presAssocID="{1AC69205-02EB-4BF2-A954-785104852597}" presName="pyramid" presStyleLbl="node1" presStyleIdx="0" presStyleCnt="1"/>
      <dgm:spPr/>
    </dgm:pt>
    <dgm:pt modelId="{5748A389-C20D-443A-8404-C126B5778290}" type="pres">
      <dgm:prSet presAssocID="{1AC69205-02EB-4BF2-A954-785104852597}" presName="theList" presStyleCnt="0"/>
      <dgm:spPr/>
    </dgm:pt>
    <dgm:pt modelId="{838EF08F-660E-40C4-8223-A8A7E3D84AF3}" type="pres">
      <dgm:prSet presAssocID="{852B2411-B95E-4C29-8736-F690F4727F9E}" presName="aNode" presStyleLbl="fgAcc1" presStyleIdx="0" presStyleCnt="3">
        <dgm:presLayoutVars>
          <dgm:bulletEnabled val="1"/>
        </dgm:presLayoutVars>
      </dgm:prSet>
      <dgm:spPr/>
    </dgm:pt>
    <dgm:pt modelId="{E01048C1-13F1-44CF-B478-41F3DC4A40DB}" type="pres">
      <dgm:prSet presAssocID="{852B2411-B95E-4C29-8736-F690F4727F9E}" presName="aSpace" presStyleCnt="0"/>
      <dgm:spPr/>
    </dgm:pt>
    <dgm:pt modelId="{984E3ED0-0ECB-49FB-8461-CF53E8B97DE7}" type="pres">
      <dgm:prSet presAssocID="{61F37B51-D2E4-4685-808E-7CE261849500}" presName="aNode" presStyleLbl="fgAcc1" presStyleIdx="1" presStyleCnt="3">
        <dgm:presLayoutVars>
          <dgm:bulletEnabled val="1"/>
        </dgm:presLayoutVars>
      </dgm:prSet>
      <dgm:spPr/>
    </dgm:pt>
    <dgm:pt modelId="{9DC142CE-97A1-4339-A403-896ADABB0A8D}" type="pres">
      <dgm:prSet presAssocID="{61F37B51-D2E4-4685-808E-7CE261849500}" presName="aSpace" presStyleCnt="0"/>
      <dgm:spPr/>
    </dgm:pt>
    <dgm:pt modelId="{8014ECA9-48AE-4C8A-96ED-DE0B94B4A686}" type="pres">
      <dgm:prSet presAssocID="{C4501352-20E3-48B1-99B3-47D54F61CE93}" presName="aNode" presStyleLbl="fgAcc1" presStyleIdx="2" presStyleCnt="3">
        <dgm:presLayoutVars>
          <dgm:bulletEnabled val="1"/>
        </dgm:presLayoutVars>
      </dgm:prSet>
      <dgm:spPr/>
    </dgm:pt>
    <dgm:pt modelId="{0840F2CA-D9E1-46FF-A424-DAE807B0AC25}" type="pres">
      <dgm:prSet presAssocID="{C4501352-20E3-48B1-99B3-47D54F61CE93}" presName="aSpace" presStyleCnt="0"/>
      <dgm:spPr/>
    </dgm:pt>
  </dgm:ptLst>
  <dgm:cxnLst>
    <dgm:cxn modelId="{989F0D1C-F70B-4E58-AB57-47E98DE3568E}" type="presOf" srcId="{1AC69205-02EB-4BF2-A954-785104852597}" destId="{5A136AA0-3D45-44F8-B65F-4F247730391F}" srcOrd="0" destOrd="0" presId="urn:microsoft.com/office/officeart/2005/8/layout/pyramid2"/>
    <dgm:cxn modelId="{F3780F26-3C7E-49AC-8202-96EF546F2277}" type="presOf" srcId="{852B2411-B95E-4C29-8736-F690F4727F9E}" destId="{838EF08F-660E-40C4-8223-A8A7E3D84AF3}" srcOrd="0" destOrd="0" presId="urn:microsoft.com/office/officeart/2005/8/layout/pyramid2"/>
    <dgm:cxn modelId="{E96F5084-C0A9-445E-86F7-9B0C23D0C63F}" srcId="{1AC69205-02EB-4BF2-A954-785104852597}" destId="{852B2411-B95E-4C29-8736-F690F4727F9E}" srcOrd="0" destOrd="0" parTransId="{94549FBF-1359-4CFC-8E27-1BBBD8531BC8}" sibTransId="{DB07B24D-9B2B-4E52-AF2E-2EE2B0DEA14D}"/>
    <dgm:cxn modelId="{AF7F8085-57A5-4294-A9AA-E71ADF4DFC67}" type="presOf" srcId="{C4501352-20E3-48B1-99B3-47D54F61CE93}" destId="{8014ECA9-48AE-4C8A-96ED-DE0B94B4A686}" srcOrd="0" destOrd="0" presId="urn:microsoft.com/office/officeart/2005/8/layout/pyramid2"/>
    <dgm:cxn modelId="{E3AECD95-4EA6-4351-9A66-3D70A5AE123B}" type="presOf" srcId="{61F37B51-D2E4-4685-808E-7CE261849500}" destId="{984E3ED0-0ECB-49FB-8461-CF53E8B97DE7}" srcOrd="0" destOrd="0" presId="urn:microsoft.com/office/officeart/2005/8/layout/pyramid2"/>
    <dgm:cxn modelId="{AD93B2B7-A4B1-44BA-AFB6-FA48D737673A}" srcId="{1AC69205-02EB-4BF2-A954-785104852597}" destId="{C4501352-20E3-48B1-99B3-47D54F61CE93}" srcOrd="2" destOrd="0" parTransId="{596685E2-B319-446C-BC30-D691365ED80F}" sibTransId="{6F577D1B-2691-4F30-A317-1862BBD00D17}"/>
    <dgm:cxn modelId="{87DBEAE6-18A0-48BB-AD89-4EC6B1BD005C}" srcId="{1AC69205-02EB-4BF2-A954-785104852597}" destId="{61F37B51-D2E4-4685-808E-7CE261849500}" srcOrd="1" destOrd="0" parTransId="{1C2FDFC3-D078-4C79-BE16-F0A678418714}" sibTransId="{6FED1A97-CEB2-49C2-BD44-A18676646A3B}"/>
    <dgm:cxn modelId="{9DF09B60-C6F8-4144-82F7-D95A51C742BA}" type="presParOf" srcId="{5A136AA0-3D45-44F8-B65F-4F247730391F}" destId="{C4CC3746-94E3-4ADB-A134-F9DCEB632059}" srcOrd="0" destOrd="0" presId="urn:microsoft.com/office/officeart/2005/8/layout/pyramid2"/>
    <dgm:cxn modelId="{4C03BF91-266F-49E5-8F0D-0451D283789F}" type="presParOf" srcId="{5A136AA0-3D45-44F8-B65F-4F247730391F}" destId="{5748A389-C20D-443A-8404-C126B5778290}" srcOrd="1" destOrd="0" presId="urn:microsoft.com/office/officeart/2005/8/layout/pyramid2"/>
    <dgm:cxn modelId="{794336B8-4649-49A7-B439-C12C4FD80DDB}" type="presParOf" srcId="{5748A389-C20D-443A-8404-C126B5778290}" destId="{838EF08F-660E-40C4-8223-A8A7E3D84AF3}" srcOrd="0" destOrd="0" presId="urn:microsoft.com/office/officeart/2005/8/layout/pyramid2"/>
    <dgm:cxn modelId="{5D32DA8C-2F90-4F05-937D-19DBA7B4C153}" type="presParOf" srcId="{5748A389-C20D-443A-8404-C126B5778290}" destId="{E01048C1-13F1-44CF-B478-41F3DC4A40DB}" srcOrd="1" destOrd="0" presId="urn:microsoft.com/office/officeart/2005/8/layout/pyramid2"/>
    <dgm:cxn modelId="{F18447C3-B1FB-4F44-82F2-65EC3A570D08}" type="presParOf" srcId="{5748A389-C20D-443A-8404-C126B5778290}" destId="{984E3ED0-0ECB-49FB-8461-CF53E8B97DE7}" srcOrd="2" destOrd="0" presId="urn:microsoft.com/office/officeart/2005/8/layout/pyramid2"/>
    <dgm:cxn modelId="{F3C14A44-CE1B-46A4-9E0A-1F10467A5A26}" type="presParOf" srcId="{5748A389-C20D-443A-8404-C126B5778290}" destId="{9DC142CE-97A1-4339-A403-896ADABB0A8D}" srcOrd="3" destOrd="0" presId="urn:microsoft.com/office/officeart/2005/8/layout/pyramid2"/>
    <dgm:cxn modelId="{2AF8055B-5099-4315-8366-393508A39A5E}" type="presParOf" srcId="{5748A389-C20D-443A-8404-C126B5778290}" destId="{8014ECA9-48AE-4C8A-96ED-DE0B94B4A686}" srcOrd="4" destOrd="0" presId="urn:microsoft.com/office/officeart/2005/8/layout/pyramid2"/>
    <dgm:cxn modelId="{EB2B9683-2103-45AA-BB16-5D4D7EFBD02D}" type="presParOf" srcId="{5748A389-C20D-443A-8404-C126B5778290}" destId="{0840F2CA-D9E1-46FF-A424-DAE807B0AC2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DB092A-8953-4271-81E2-AE3E2F76EB0D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CECC06-0BA0-4413-9923-331487665B0E}">
      <dgm:prSet phldrT="[Text]"/>
      <dgm:spPr/>
      <dgm:t>
        <a:bodyPr/>
        <a:lstStyle/>
        <a:p>
          <a:r>
            <a:rPr lang="en-US" dirty="0"/>
            <a:t>Improved Communication &amp; Engagement</a:t>
          </a:r>
        </a:p>
      </dgm:t>
    </dgm:pt>
    <dgm:pt modelId="{3CD384C5-9FF8-4975-B295-F765F5AF4EFC}" type="parTrans" cxnId="{F8EDB348-730D-4BEC-91E7-80A73EF63998}">
      <dgm:prSet/>
      <dgm:spPr/>
      <dgm:t>
        <a:bodyPr/>
        <a:lstStyle/>
        <a:p>
          <a:endParaRPr lang="en-US"/>
        </a:p>
      </dgm:t>
    </dgm:pt>
    <dgm:pt modelId="{97664BEA-E4D5-4502-B50C-A19CF06B9A5B}" type="sibTrans" cxnId="{F8EDB348-730D-4BEC-91E7-80A73EF63998}">
      <dgm:prSet/>
      <dgm:spPr/>
      <dgm:t>
        <a:bodyPr/>
        <a:lstStyle/>
        <a:p>
          <a:endParaRPr lang="en-US"/>
        </a:p>
      </dgm:t>
    </dgm:pt>
    <dgm:pt modelId="{BE2501B0-C2E3-4641-87FB-533765D96525}">
      <dgm:prSet phldrT="[Text]"/>
      <dgm:spPr/>
      <dgm:t>
        <a:bodyPr/>
        <a:lstStyle/>
        <a:p>
          <a:r>
            <a:rPr lang="en-US" dirty="0"/>
            <a:t>Obtaining accurate utility information through SUE, as-builts, and inspection</a:t>
          </a:r>
        </a:p>
      </dgm:t>
    </dgm:pt>
    <dgm:pt modelId="{4080A23B-4941-45B8-8512-CAFB9F82DB8D}" type="parTrans" cxnId="{18A57C14-B9B4-4E3A-BFC4-3F245A10ACD6}">
      <dgm:prSet/>
      <dgm:spPr/>
      <dgm:t>
        <a:bodyPr/>
        <a:lstStyle/>
        <a:p>
          <a:endParaRPr lang="en-US"/>
        </a:p>
      </dgm:t>
    </dgm:pt>
    <dgm:pt modelId="{87C9CD25-5106-42C5-8E93-1B22D174BEFE}" type="sibTrans" cxnId="{18A57C14-B9B4-4E3A-BFC4-3F245A10ACD6}">
      <dgm:prSet/>
      <dgm:spPr/>
      <dgm:t>
        <a:bodyPr/>
        <a:lstStyle/>
        <a:p>
          <a:endParaRPr lang="en-US"/>
        </a:p>
      </dgm:t>
    </dgm:pt>
    <dgm:pt modelId="{B6CDBD99-E898-4D5E-8EA8-814414E02224}">
      <dgm:prSet phldrT="[Text]"/>
      <dgm:spPr/>
      <dgm:t>
        <a:bodyPr/>
        <a:lstStyle/>
        <a:p>
          <a:r>
            <a:rPr lang="en-US" dirty="0"/>
            <a:t>Conflict Management</a:t>
          </a:r>
        </a:p>
      </dgm:t>
    </dgm:pt>
    <dgm:pt modelId="{A6A1CD34-93DB-4E25-B5EF-AD4C50E6AD32}" type="parTrans" cxnId="{CFC22AF9-A796-4E00-B1E8-262964837D8D}">
      <dgm:prSet/>
      <dgm:spPr/>
      <dgm:t>
        <a:bodyPr/>
        <a:lstStyle/>
        <a:p>
          <a:endParaRPr lang="en-US"/>
        </a:p>
      </dgm:t>
    </dgm:pt>
    <dgm:pt modelId="{BA23588A-A9C1-4BE2-8620-A27E91B5BE9B}" type="sibTrans" cxnId="{CFC22AF9-A796-4E00-B1E8-262964837D8D}">
      <dgm:prSet/>
      <dgm:spPr/>
      <dgm:t>
        <a:bodyPr/>
        <a:lstStyle/>
        <a:p>
          <a:endParaRPr lang="en-US"/>
        </a:p>
      </dgm:t>
    </dgm:pt>
    <dgm:pt modelId="{22E22180-D64B-4737-9C83-A90052107D25}">
      <dgm:prSet/>
      <dgm:spPr/>
      <dgm:t>
        <a:bodyPr/>
        <a:lstStyle/>
        <a:p>
          <a:r>
            <a:rPr lang="en-US" dirty="0"/>
            <a:t>Standardization of policies, procedures, permits</a:t>
          </a:r>
        </a:p>
      </dgm:t>
    </dgm:pt>
    <dgm:pt modelId="{2DC2F007-B821-4C03-B1B1-8F47C9102BED}" type="parTrans" cxnId="{583FD809-331E-4162-A8ED-DC64E8AA5B68}">
      <dgm:prSet/>
      <dgm:spPr/>
      <dgm:t>
        <a:bodyPr/>
        <a:lstStyle/>
        <a:p>
          <a:endParaRPr lang="en-US"/>
        </a:p>
      </dgm:t>
    </dgm:pt>
    <dgm:pt modelId="{DE6C0312-1063-498A-8B16-5C679DD31A96}" type="sibTrans" cxnId="{583FD809-331E-4162-A8ED-DC64E8AA5B68}">
      <dgm:prSet/>
      <dgm:spPr/>
      <dgm:t>
        <a:bodyPr/>
        <a:lstStyle/>
        <a:p>
          <a:endParaRPr lang="en-US"/>
        </a:p>
      </dgm:t>
    </dgm:pt>
    <dgm:pt modelId="{0FFB31D8-9433-41E1-B441-13DD104B79DF}" type="pres">
      <dgm:prSet presAssocID="{45DB092A-8953-4271-81E2-AE3E2F76EB0D}" presName="compositeShape" presStyleCnt="0">
        <dgm:presLayoutVars>
          <dgm:dir/>
          <dgm:resizeHandles/>
        </dgm:presLayoutVars>
      </dgm:prSet>
      <dgm:spPr/>
    </dgm:pt>
    <dgm:pt modelId="{70AB135B-59B1-4F6F-8680-5C498B7B33E1}" type="pres">
      <dgm:prSet presAssocID="{45DB092A-8953-4271-81E2-AE3E2F76EB0D}" presName="pyramid" presStyleLbl="node1" presStyleIdx="0" presStyleCnt="1"/>
      <dgm:spPr/>
    </dgm:pt>
    <dgm:pt modelId="{0B284CF1-0122-4056-B0D7-4E6CD49C2FC6}" type="pres">
      <dgm:prSet presAssocID="{45DB092A-8953-4271-81E2-AE3E2F76EB0D}" presName="theList" presStyleCnt="0"/>
      <dgm:spPr/>
    </dgm:pt>
    <dgm:pt modelId="{A1580DA5-04CE-43CC-B15F-B153B4A6C493}" type="pres">
      <dgm:prSet presAssocID="{FDCECC06-0BA0-4413-9923-331487665B0E}" presName="aNode" presStyleLbl="fgAcc1" presStyleIdx="0" presStyleCnt="4">
        <dgm:presLayoutVars>
          <dgm:bulletEnabled val="1"/>
        </dgm:presLayoutVars>
      </dgm:prSet>
      <dgm:spPr/>
    </dgm:pt>
    <dgm:pt modelId="{2BE4C47A-4C99-43C2-934D-23AB3806AAEC}" type="pres">
      <dgm:prSet presAssocID="{FDCECC06-0BA0-4413-9923-331487665B0E}" presName="aSpace" presStyleCnt="0"/>
      <dgm:spPr/>
    </dgm:pt>
    <dgm:pt modelId="{688E9FB4-C473-43E6-94F9-F3B178959F4B}" type="pres">
      <dgm:prSet presAssocID="{BE2501B0-C2E3-4641-87FB-533765D96525}" presName="aNode" presStyleLbl="fgAcc1" presStyleIdx="1" presStyleCnt="4">
        <dgm:presLayoutVars>
          <dgm:bulletEnabled val="1"/>
        </dgm:presLayoutVars>
      </dgm:prSet>
      <dgm:spPr/>
    </dgm:pt>
    <dgm:pt modelId="{E8145852-837B-4713-8E74-515FAE42BCB8}" type="pres">
      <dgm:prSet presAssocID="{BE2501B0-C2E3-4641-87FB-533765D96525}" presName="aSpace" presStyleCnt="0"/>
      <dgm:spPr/>
    </dgm:pt>
    <dgm:pt modelId="{00FD2530-9516-40E1-976D-96B7F1416B44}" type="pres">
      <dgm:prSet presAssocID="{B6CDBD99-E898-4D5E-8EA8-814414E02224}" presName="aNode" presStyleLbl="fgAcc1" presStyleIdx="2" presStyleCnt="4">
        <dgm:presLayoutVars>
          <dgm:bulletEnabled val="1"/>
        </dgm:presLayoutVars>
      </dgm:prSet>
      <dgm:spPr/>
    </dgm:pt>
    <dgm:pt modelId="{494685F1-CBF2-4DFB-888F-F94CBA4F1CFE}" type="pres">
      <dgm:prSet presAssocID="{B6CDBD99-E898-4D5E-8EA8-814414E02224}" presName="aSpace" presStyleCnt="0"/>
      <dgm:spPr/>
    </dgm:pt>
    <dgm:pt modelId="{B8CA1730-3833-4D22-9812-4666C271E5BA}" type="pres">
      <dgm:prSet presAssocID="{22E22180-D64B-4737-9C83-A90052107D25}" presName="aNode" presStyleLbl="fgAcc1" presStyleIdx="3" presStyleCnt="4">
        <dgm:presLayoutVars>
          <dgm:bulletEnabled val="1"/>
        </dgm:presLayoutVars>
      </dgm:prSet>
      <dgm:spPr/>
    </dgm:pt>
    <dgm:pt modelId="{7883CB87-3761-4769-98D5-3647F5A77F42}" type="pres">
      <dgm:prSet presAssocID="{22E22180-D64B-4737-9C83-A90052107D25}" presName="aSpace" presStyleCnt="0"/>
      <dgm:spPr/>
    </dgm:pt>
  </dgm:ptLst>
  <dgm:cxnLst>
    <dgm:cxn modelId="{583FD809-331E-4162-A8ED-DC64E8AA5B68}" srcId="{45DB092A-8953-4271-81E2-AE3E2F76EB0D}" destId="{22E22180-D64B-4737-9C83-A90052107D25}" srcOrd="3" destOrd="0" parTransId="{2DC2F007-B821-4C03-B1B1-8F47C9102BED}" sibTransId="{DE6C0312-1063-498A-8B16-5C679DD31A96}"/>
    <dgm:cxn modelId="{352EA60D-8AC9-406E-BFA0-A920676DF8CE}" type="presOf" srcId="{B6CDBD99-E898-4D5E-8EA8-814414E02224}" destId="{00FD2530-9516-40E1-976D-96B7F1416B44}" srcOrd="0" destOrd="0" presId="urn:microsoft.com/office/officeart/2005/8/layout/pyramid2"/>
    <dgm:cxn modelId="{18A57C14-B9B4-4E3A-BFC4-3F245A10ACD6}" srcId="{45DB092A-8953-4271-81E2-AE3E2F76EB0D}" destId="{BE2501B0-C2E3-4641-87FB-533765D96525}" srcOrd="1" destOrd="0" parTransId="{4080A23B-4941-45B8-8512-CAFB9F82DB8D}" sibTransId="{87C9CD25-5106-42C5-8E93-1B22D174BEFE}"/>
    <dgm:cxn modelId="{89799F21-2B6A-4B3D-8519-D697DB96C9AC}" type="presOf" srcId="{45DB092A-8953-4271-81E2-AE3E2F76EB0D}" destId="{0FFB31D8-9433-41E1-B441-13DD104B79DF}" srcOrd="0" destOrd="0" presId="urn:microsoft.com/office/officeart/2005/8/layout/pyramid2"/>
    <dgm:cxn modelId="{020F023E-90FD-4F8A-9C44-6E9E6C33F3D4}" type="presOf" srcId="{22E22180-D64B-4737-9C83-A90052107D25}" destId="{B8CA1730-3833-4D22-9812-4666C271E5BA}" srcOrd="0" destOrd="0" presId="urn:microsoft.com/office/officeart/2005/8/layout/pyramid2"/>
    <dgm:cxn modelId="{96419444-B6BC-4DF2-8470-892000095975}" type="presOf" srcId="{BE2501B0-C2E3-4641-87FB-533765D96525}" destId="{688E9FB4-C473-43E6-94F9-F3B178959F4B}" srcOrd="0" destOrd="0" presId="urn:microsoft.com/office/officeart/2005/8/layout/pyramid2"/>
    <dgm:cxn modelId="{F8EDB348-730D-4BEC-91E7-80A73EF63998}" srcId="{45DB092A-8953-4271-81E2-AE3E2F76EB0D}" destId="{FDCECC06-0BA0-4413-9923-331487665B0E}" srcOrd="0" destOrd="0" parTransId="{3CD384C5-9FF8-4975-B295-F765F5AF4EFC}" sibTransId="{97664BEA-E4D5-4502-B50C-A19CF06B9A5B}"/>
    <dgm:cxn modelId="{21C995CB-405F-4070-8A73-CAFCF5777AEC}" type="presOf" srcId="{FDCECC06-0BA0-4413-9923-331487665B0E}" destId="{A1580DA5-04CE-43CC-B15F-B153B4A6C493}" srcOrd="0" destOrd="0" presId="urn:microsoft.com/office/officeart/2005/8/layout/pyramid2"/>
    <dgm:cxn modelId="{CFC22AF9-A796-4E00-B1E8-262964837D8D}" srcId="{45DB092A-8953-4271-81E2-AE3E2F76EB0D}" destId="{B6CDBD99-E898-4D5E-8EA8-814414E02224}" srcOrd="2" destOrd="0" parTransId="{A6A1CD34-93DB-4E25-B5EF-AD4C50E6AD32}" sibTransId="{BA23588A-A9C1-4BE2-8620-A27E91B5BE9B}"/>
    <dgm:cxn modelId="{37E6D483-8E75-409E-AFF9-FD1E32A0A1DF}" type="presParOf" srcId="{0FFB31D8-9433-41E1-B441-13DD104B79DF}" destId="{70AB135B-59B1-4F6F-8680-5C498B7B33E1}" srcOrd="0" destOrd="0" presId="urn:microsoft.com/office/officeart/2005/8/layout/pyramid2"/>
    <dgm:cxn modelId="{4466DB3B-3546-4311-9A33-9131B346C794}" type="presParOf" srcId="{0FFB31D8-9433-41E1-B441-13DD104B79DF}" destId="{0B284CF1-0122-4056-B0D7-4E6CD49C2FC6}" srcOrd="1" destOrd="0" presId="urn:microsoft.com/office/officeart/2005/8/layout/pyramid2"/>
    <dgm:cxn modelId="{EF9651B9-FFE7-4190-BB40-586BA6E4C8E7}" type="presParOf" srcId="{0B284CF1-0122-4056-B0D7-4E6CD49C2FC6}" destId="{A1580DA5-04CE-43CC-B15F-B153B4A6C493}" srcOrd="0" destOrd="0" presId="urn:microsoft.com/office/officeart/2005/8/layout/pyramid2"/>
    <dgm:cxn modelId="{CA48D82A-F4BD-41BE-AD4F-9EAF316D087B}" type="presParOf" srcId="{0B284CF1-0122-4056-B0D7-4E6CD49C2FC6}" destId="{2BE4C47A-4C99-43C2-934D-23AB3806AAEC}" srcOrd="1" destOrd="0" presId="urn:microsoft.com/office/officeart/2005/8/layout/pyramid2"/>
    <dgm:cxn modelId="{9237FE4C-FDAA-4015-AE3B-77529F54BD29}" type="presParOf" srcId="{0B284CF1-0122-4056-B0D7-4E6CD49C2FC6}" destId="{688E9FB4-C473-43E6-94F9-F3B178959F4B}" srcOrd="2" destOrd="0" presId="urn:microsoft.com/office/officeart/2005/8/layout/pyramid2"/>
    <dgm:cxn modelId="{0B9700FC-84DD-44FA-97E2-4D314E78027B}" type="presParOf" srcId="{0B284CF1-0122-4056-B0D7-4E6CD49C2FC6}" destId="{E8145852-837B-4713-8E74-515FAE42BCB8}" srcOrd="3" destOrd="0" presId="urn:microsoft.com/office/officeart/2005/8/layout/pyramid2"/>
    <dgm:cxn modelId="{0FDC3EB9-7502-4FE6-8F1E-F0AEE316A201}" type="presParOf" srcId="{0B284CF1-0122-4056-B0D7-4E6CD49C2FC6}" destId="{00FD2530-9516-40E1-976D-96B7F1416B44}" srcOrd="4" destOrd="0" presId="urn:microsoft.com/office/officeart/2005/8/layout/pyramid2"/>
    <dgm:cxn modelId="{3E181313-5974-4BBD-8EF2-DF0AE93730E7}" type="presParOf" srcId="{0B284CF1-0122-4056-B0D7-4E6CD49C2FC6}" destId="{494685F1-CBF2-4DFB-888F-F94CBA4F1CFE}" srcOrd="5" destOrd="0" presId="urn:microsoft.com/office/officeart/2005/8/layout/pyramid2"/>
    <dgm:cxn modelId="{D669D00D-37BD-425E-B3EA-EA5B6C7AB5DD}" type="presParOf" srcId="{0B284CF1-0122-4056-B0D7-4E6CD49C2FC6}" destId="{B8CA1730-3833-4D22-9812-4666C271E5BA}" srcOrd="6" destOrd="0" presId="urn:microsoft.com/office/officeart/2005/8/layout/pyramid2"/>
    <dgm:cxn modelId="{91B7C1FA-B377-483B-AB43-5551AF9BA8AA}" type="presParOf" srcId="{0B284CF1-0122-4056-B0D7-4E6CD49C2FC6}" destId="{7883CB87-3761-4769-98D5-3647F5A77F42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68FEEB-1F18-4069-8917-CD412596F481}">
      <dsp:nvSpPr>
        <dsp:cNvPr id="0" name=""/>
        <dsp:cNvSpPr/>
      </dsp:nvSpPr>
      <dsp:spPr>
        <a:xfrm>
          <a:off x="4472080" y="2057606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Root causes of delays</a:t>
          </a:r>
        </a:p>
      </dsp:txBody>
      <dsp:txXfrm>
        <a:off x="4672686" y="2258212"/>
        <a:ext cx="968614" cy="968614"/>
      </dsp:txXfrm>
    </dsp:sp>
    <dsp:sp modelId="{4033B836-8924-42B3-B110-44DAD8CE8BF4}">
      <dsp:nvSpPr>
        <dsp:cNvPr id="0" name=""/>
        <dsp:cNvSpPr/>
      </dsp:nvSpPr>
      <dsp:spPr>
        <a:xfrm rot="16200000">
          <a:off x="4814819" y="1703478"/>
          <a:ext cx="68434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684349" y="1195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139885" y="1698323"/>
        <a:ext cx="34217" cy="34217"/>
      </dsp:txXfrm>
    </dsp:sp>
    <dsp:sp modelId="{7BA39572-D1BB-4B2A-8CD5-E9735D835AB7}">
      <dsp:nvSpPr>
        <dsp:cNvPr id="0" name=""/>
        <dsp:cNvSpPr/>
      </dsp:nvSpPr>
      <dsp:spPr>
        <a:xfrm>
          <a:off x="4472080" y="3430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Existing Information Inaccurate</a:t>
          </a:r>
        </a:p>
      </dsp:txBody>
      <dsp:txXfrm>
        <a:off x="4672686" y="204036"/>
        <a:ext cx="968614" cy="968614"/>
      </dsp:txXfrm>
    </dsp:sp>
    <dsp:sp modelId="{90A9812E-D17E-408A-8437-042BAECB0907}">
      <dsp:nvSpPr>
        <dsp:cNvPr id="0" name=""/>
        <dsp:cNvSpPr/>
      </dsp:nvSpPr>
      <dsp:spPr>
        <a:xfrm rot="19285714">
          <a:off x="5617828" y="2090188"/>
          <a:ext cx="68434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684349" y="1195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42895" y="2085032"/>
        <a:ext cx="34217" cy="34217"/>
      </dsp:txXfrm>
    </dsp:sp>
    <dsp:sp modelId="{3EB371AC-7E00-4EE0-8E65-F01FB518134C}">
      <dsp:nvSpPr>
        <dsp:cNvPr id="0" name=""/>
        <dsp:cNvSpPr/>
      </dsp:nvSpPr>
      <dsp:spPr>
        <a:xfrm>
          <a:off x="6078100" y="776849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Gaps in mapping of new installations</a:t>
          </a:r>
        </a:p>
      </dsp:txBody>
      <dsp:txXfrm>
        <a:off x="6278706" y="977455"/>
        <a:ext cx="968614" cy="968614"/>
      </dsp:txXfrm>
    </dsp:sp>
    <dsp:sp modelId="{E53A7F53-2EB7-47FD-BCDE-0E763146FB23}">
      <dsp:nvSpPr>
        <dsp:cNvPr id="0" name=""/>
        <dsp:cNvSpPr/>
      </dsp:nvSpPr>
      <dsp:spPr>
        <a:xfrm rot="771429">
          <a:off x="5816156" y="2959115"/>
          <a:ext cx="68434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684349" y="1195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141222" y="2953960"/>
        <a:ext cx="34217" cy="34217"/>
      </dsp:txXfrm>
    </dsp:sp>
    <dsp:sp modelId="{EA761340-D81B-461C-A16E-8EADA776345E}">
      <dsp:nvSpPr>
        <dsp:cNvPr id="0" name=""/>
        <dsp:cNvSpPr/>
      </dsp:nvSpPr>
      <dsp:spPr>
        <a:xfrm>
          <a:off x="6474754" y="2514704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Insufficient communication &amp; Coordination</a:t>
          </a:r>
        </a:p>
      </dsp:txBody>
      <dsp:txXfrm>
        <a:off x="6675360" y="2715310"/>
        <a:ext cx="968614" cy="968614"/>
      </dsp:txXfrm>
    </dsp:sp>
    <dsp:sp modelId="{C100186A-3837-42C6-83EB-EC3B4AEB281F}">
      <dsp:nvSpPr>
        <dsp:cNvPr id="0" name=""/>
        <dsp:cNvSpPr/>
      </dsp:nvSpPr>
      <dsp:spPr>
        <a:xfrm rot="3857143">
          <a:off x="5260456" y="3655941"/>
          <a:ext cx="68434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684349" y="1195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85522" y="3650785"/>
        <a:ext cx="34217" cy="34217"/>
      </dsp:txXfrm>
    </dsp:sp>
    <dsp:sp modelId="{F0AD54EB-CC84-4800-8CD8-193CABBEF159}">
      <dsp:nvSpPr>
        <dsp:cNvPr id="0" name=""/>
        <dsp:cNvSpPr/>
      </dsp:nvSpPr>
      <dsp:spPr>
        <a:xfrm>
          <a:off x="5363354" y="3908355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Differing policies</a:t>
          </a:r>
        </a:p>
      </dsp:txBody>
      <dsp:txXfrm>
        <a:off x="5563960" y="4108961"/>
        <a:ext cx="968614" cy="968614"/>
      </dsp:txXfrm>
    </dsp:sp>
    <dsp:sp modelId="{64BC5F0D-1C38-4127-A606-56D5D43C265A}">
      <dsp:nvSpPr>
        <dsp:cNvPr id="0" name=""/>
        <dsp:cNvSpPr/>
      </dsp:nvSpPr>
      <dsp:spPr>
        <a:xfrm rot="6942857">
          <a:off x="4369182" y="3655941"/>
          <a:ext cx="68434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684349" y="1195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694248" y="3650785"/>
        <a:ext cx="34217" cy="34217"/>
      </dsp:txXfrm>
    </dsp:sp>
    <dsp:sp modelId="{6F7D55B6-5492-438E-884C-7BCCD24B51EE}">
      <dsp:nvSpPr>
        <dsp:cNvPr id="0" name=""/>
        <dsp:cNvSpPr/>
      </dsp:nvSpPr>
      <dsp:spPr>
        <a:xfrm>
          <a:off x="3580807" y="3908355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No oversight or inspections of installations</a:t>
          </a:r>
        </a:p>
      </dsp:txBody>
      <dsp:txXfrm>
        <a:off x="3781413" y="4108961"/>
        <a:ext cx="968614" cy="968614"/>
      </dsp:txXfrm>
    </dsp:sp>
    <dsp:sp modelId="{E29AF8BA-A0F1-4D09-8711-B318679A337F}">
      <dsp:nvSpPr>
        <dsp:cNvPr id="0" name=""/>
        <dsp:cNvSpPr/>
      </dsp:nvSpPr>
      <dsp:spPr>
        <a:xfrm rot="10028571">
          <a:off x="3813482" y="2959115"/>
          <a:ext cx="68434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684349" y="1195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138548" y="2953960"/>
        <a:ext cx="34217" cy="34217"/>
      </dsp:txXfrm>
    </dsp:sp>
    <dsp:sp modelId="{3AA98EC9-808B-40C4-A3C3-8F9BDF02E951}">
      <dsp:nvSpPr>
        <dsp:cNvPr id="0" name=""/>
        <dsp:cNvSpPr/>
      </dsp:nvSpPr>
      <dsp:spPr>
        <a:xfrm>
          <a:off x="2469407" y="2514704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Lack of strong permitting requirements</a:t>
          </a:r>
        </a:p>
      </dsp:txBody>
      <dsp:txXfrm>
        <a:off x="2670013" y="2715310"/>
        <a:ext cx="968614" cy="968614"/>
      </dsp:txXfrm>
    </dsp:sp>
    <dsp:sp modelId="{F485FEC0-61AA-4104-8158-7541338E4FD7}">
      <dsp:nvSpPr>
        <dsp:cNvPr id="0" name=""/>
        <dsp:cNvSpPr/>
      </dsp:nvSpPr>
      <dsp:spPr>
        <a:xfrm rot="13114286">
          <a:off x="4011809" y="2090188"/>
          <a:ext cx="684349" cy="23906"/>
        </a:xfrm>
        <a:custGeom>
          <a:avLst/>
          <a:gdLst/>
          <a:ahLst/>
          <a:cxnLst/>
          <a:rect l="0" t="0" r="0" b="0"/>
          <a:pathLst>
            <a:path>
              <a:moveTo>
                <a:pt x="0" y="11953"/>
              </a:moveTo>
              <a:lnTo>
                <a:pt x="684349" y="1195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336875" y="2085032"/>
        <a:ext cx="34217" cy="34217"/>
      </dsp:txXfrm>
    </dsp:sp>
    <dsp:sp modelId="{F12D1203-C48B-4C03-8FFA-8897014C0621}">
      <dsp:nvSpPr>
        <dsp:cNvPr id="0" name=""/>
        <dsp:cNvSpPr/>
      </dsp:nvSpPr>
      <dsp:spPr>
        <a:xfrm>
          <a:off x="2866061" y="776849"/>
          <a:ext cx="1369826" cy="1369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Abandoned facilities</a:t>
          </a:r>
        </a:p>
      </dsp:txBody>
      <dsp:txXfrm>
        <a:off x="3066667" y="977455"/>
        <a:ext cx="968614" cy="968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C3746-94E3-4ADB-A134-F9DCEB632059}">
      <dsp:nvSpPr>
        <dsp:cNvPr id="0" name=""/>
        <dsp:cNvSpPr/>
      </dsp:nvSpPr>
      <dsp:spPr>
        <a:xfrm>
          <a:off x="2124101" y="0"/>
          <a:ext cx="5274595" cy="5274595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EF08F-660E-40C4-8223-A8A7E3D84AF3}">
      <dsp:nvSpPr>
        <dsp:cNvPr id="0" name=""/>
        <dsp:cNvSpPr/>
      </dsp:nvSpPr>
      <dsp:spPr>
        <a:xfrm>
          <a:off x="4761399" y="530292"/>
          <a:ext cx="3428486" cy="124859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Coordination &amp; Communication</a:t>
          </a:r>
        </a:p>
      </dsp:txBody>
      <dsp:txXfrm>
        <a:off x="4822350" y="591243"/>
        <a:ext cx="3306584" cy="1126693"/>
      </dsp:txXfrm>
    </dsp:sp>
    <dsp:sp modelId="{984E3ED0-0ECB-49FB-8461-CF53E8B97DE7}">
      <dsp:nvSpPr>
        <dsp:cNvPr id="0" name=""/>
        <dsp:cNvSpPr/>
      </dsp:nvSpPr>
      <dsp:spPr>
        <a:xfrm>
          <a:off x="4761399" y="1934962"/>
          <a:ext cx="3428486" cy="124859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Accurate Utility Information During Design and Construction</a:t>
          </a:r>
        </a:p>
      </dsp:txBody>
      <dsp:txXfrm>
        <a:off x="4822350" y="1995913"/>
        <a:ext cx="3306584" cy="1126693"/>
      </dsp:txXfrm>
    </dsp:sp>
    <dsp:sp modelId="{8014ECA9-48AE-4C8A-96ED-DE0B94B4A686}">
      <dsp:nvSpPr>
        <dsp:cNvPr id="0" name=""/>
        <dsp:cNvSpPr/>
      </dsp:nvSpPr>
      <dsp:spPr>
        <a:xfrm>
          <a:off x="4761399" y="3339632"/>
          <a:ext cx="3428486" cy="124859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Lak of Standard Permitting Requirements &amp; Policies</a:t>
          </a:r>
        </a:p>
      </dsp:txBody>
      <dsp:txXfrm>
        <a:off x="4822350" y="3400583"/>
        <a:ext cx="3306584" cy="1126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B135B-59B1-4F6F-8680-5C498B7B33E1}">
      <dsp:nvSpPr>
        <dsp:cNvPr id="0" name=""/>
        <dsp:cNvSpPr/>
      </dsp:nvSpPr>
      <dsp:spPr>
        <a:xfrm>
          <a:off x="1985739" y="0"/>
          <a:ext cx="5515226" cy="551522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80DA5-04CE-43CC-B15F-B153B4A6C493}">
      <dsp:nvSpPr>
        <dsp:cNvPr id="0" name=""/>
        <dsp:cNvSpPr/>
      </dsp:nvSpPr>
      <dsp:spPr>
        <a:xfrm>
          <a:off x="4743352" y="552061"/>
          <a:ext cx="3584896" cy="9802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Improved Communication &amp; Engagement</a:t>
          </a:r>
        </a:p>
      </dsp:txBody>
      <dsp:txXfrm>
        <a:off x="4791204" y="599913"/>
        <a:ext cx="3489192" cy="884541"/>
      </dsp:txXfrm>
    </dsp:sp>
    <dsp:sp modelId="{688E9FB4-C473-43E6-94F9-F3B178959F4B}">
      <dsp:nvSpPr>
        <dsp:cNvPr id="0" name=""/>
        <dsp:cNvSpPr/>
      </dsp:nvSpPr>
      <dsp:spPr>
        <a:xfrm>
          <a:off x="4743352" y="1654837"/>
          <a:ext cx="3584896" cy="9802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Obtaining accurate utility information through SUE, as-builts, and inspection</a:t>
          </a:r>
        </a:p>
      </dsp:txBody>
      <dsp:txXfrm>
        <a:off x="4791204" y="1702689"/>
        <a:ext cx="3489192" cy="884541"/>
      </dsp:txXfrm>
    </dsp:sp>
    <dsp:sp modelId="{00FD2530-9516-40E1-976D-96B7F1416B44}">
      <dsp:nvSpPr>
        <dsp:cNvPr id="0" name=""/>
        <dsp:cNvSpPr/>
      </dsp:nvSpPr>
      <dsp:spPr>
        <a:xfrm>
          <a:off x="4743352" y="2757613"/>
          <a:ext cx="3584896" cy="9802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Conflict Management</a:t>
          </a:r>
        </a:p>
      </dsp:txBody>
      <dsp:txXfrm>
        <a:off x="4791204" y="2805465"/>
        <a:ext cx="3489192" cy="884541"/>
      </dsp:txXfrm>
    </dsp:sp>
    <dsp:sp modelId="{B8CA1730-3833-4D22-9812-4666C271E5BA}">
      <dsp:nvSpPr>
        <dsp:cNvPr id="0" name=""/>
        <dsp:cNvSpPr/>
      </dsp:nvSpPr>
      <dsp:spPr>
        <a:xfrm>
          <a:off x="4743352" y="3860388"/>
          <a:ext cx="3584896" cy="9802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Standardization of policies, procedures, permits</a:t>
          </a:r>
        </a:p>
      </dsp:txBody>
      <dsp:txXfrm>
        <a:off x="4791204" y="3908240"/>
        <a:ext cx="3489192" cy="884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8FA09-7F48-4914-94DA-F343EDEB6B82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422A7-4474-4769-84E4-00E13906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83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07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3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122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17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365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974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55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518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622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180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58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58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734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822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563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091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53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412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278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837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827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34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018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939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866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6904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859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91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84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72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93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6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85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422A7-4474-4769-84E4-00E1390674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6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6566-D72C-43B7-8DE5-8E54750EE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99A731-687A-4FAB-89FC-F95703715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2AAC-4AE1-4E90-8D7D-8FC157FE9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E16C8-70D4-4AFC-AAC4-97224FB3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2B7D4-B08B-4982-8A61-DE812DAF3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6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6E168-68F5-4FE0-82FC-D0F74BF7E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9A49B-1C50-418C-8CF6-D621B967F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08FB0-7EF7-45C4-8DDD-9AD0E1C1D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CD2A2-0202-4B22-A843-7A73B4CE8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561BB-48C0-4817-AC4A-B7E293622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0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D03C88-9CF1-4F3E-94E0-B52DC090A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9EAB3E-93C8-4867-8B00-04BE8D838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F5F9D-771F-40BD-9ECB-7C00F67B2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8D5A2-BF03-438B-BC44-BC40D085D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8BFA1-CF08-4819-942E-A32664DA2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54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reeform 6"/>
          <p:cNvSpPr>
            <a:spLocks/>
          </p:cNvSpPr>
          <p:nvPr userDrawn="1"/>
        </p:nvSpPr>
        <p:spPr bwMode="auto">
          <a:xfrm>
            <a:off x="8623301" y="3876676"/>
            <a:ext cx="3570817" cy="2981325"/>
          </a:xfrm>
          <a:custGeom>
            <a:avLst/>
            <a:gdLst>
              <a:gd name="T0" fmla="*/ 324 w 1200"/>
              <a:gd name="T1" fmla="*/ 672 h 1334"/>
              <a:gd name="T2" fmla="*/ 0 w 1200"/>
              <a:gd name="T3" fmla="*/ 1334 h 1334"/>
              <a:gd name="T4" fmla="*/ 1200 w 1200"/>
              <a:gd name="T5" fmla="*/ 1334 h 1334"/>
              <a:gd name="T6" fmla="*/ 1200 w 1200"/>
              <a:gd name="T7" fmla="*/ 0 h 1334"/>
              <a:gd name="T8" fmla="*/ 800 w 1200"/>
              <a:gd name="T9" fmla="*/ 196 h 1334"/>
              <a:gd name="T10" fmla="*/ 324 w 1200"/>
              <a:gd name="T11" fmla="*/ 672 h 1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0" h="1334">
                <a:moveTo>
                  <a:pt x="324" y="672"/>
                </a:moveTo>
                <a:cubicBezTo>
                  <a:pt x="0" y="1334"/>
                  <a:pt x="0" y="1334"/>
                  <a:pt x="0" y="1334"/>
                </a:cubicBezTo>
                <a:cubicBezTo>
                  <a:pt x="1200" y="1334"/>
                  <a:pt x="1200" y="1334"/>
                  <a:pt x="1200" y="1334"/>
                </a:cubicBezTo>
                <a:cubicBezTo>
                  <a:pt x="1200" y="0"/>
                  <a:pt x="1200" y="0"/>
                  <a:pt x="1200" y="0"/>
                </a:cubicBezTo>
                <a:cubicBezTo>
                  <a:pt x="800" y="196"/>
                  <a:pt x="800" y="196"/>
                  <a:pt x="800" y="196"/>
                </a:cubicBezTo>
                <a:cubicBezTo>
                  <a:pt x="800" y="196"/>
                  <a:pt x="480" y="352"/>
                  <a:pt x="324" y="672"/>
                </a:cubicBezTo>
                <a:close/>
              </a:path>
            </a:pathLst>
          </a:custGeom>
          <a:solidFill>
            <a:srgbClr val="B5C4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" name="Freeform 7"/>
          <p:cNvSpPr>
            <a:spLocks/>
          </p:cNvSpPr>
          <p:nvPr userDrawn="1"/>
        </p:nvSpPr>
        <p:spPr bwMode="auto">
          <a:xfrm>
            <a:off x="4969933" y="4835526"/>
            <a:ext cx="4607984" cy="2022475"/>
          </a:xfrm>
          <a:custGeom>
            <a:avLst/>
            <a:gdLst>
              <a:gd name="T0" fmla="*/ 1228 w 1548"/>
              <a:gd name="T1" fmla="*/ 157 h 905"/>
              <a:gd name="T2" fmla="*/ 201 w 1548"/>
              <a:gd name="T3" fmla="*/ 658 h 905"/>
              <a:gd name="T4" fmla="*/ 0 w 1548"/>
              <a:gd name="T5" fmla="*/ 905 h 905"/>
              <a:gd name="T6" fmla="*/ 1106 w 1548"/>
              <a:gd name="T7" fmla="*/ 905 h 905"/>
              <a:gd name="T8" fmla="*/ 1392 w 1548"/>
              <a:gd name="T9" fmla="*/ 320 h 905"/>
              <a:gd name="T10" fmla="*/ 1228 w 1548"/>
              <a:gd name="T11" fmla="*/ 157 h 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48" h="905">
                <a:moveTo>
                  <a:pt x="1228" y="157"/>
                </a:moveTo>
                <a:cubicBezTo>
                  <a:pt x="201" y="658"/>
                  <a:pt x="201" y="658"/>
                  <a:pt x="201" y="658"/>
                </a:cubicBezTo>
                <a:cubicBezTo>
                  <a:pt x="201" y="658"/>
                  <a:pt x="34" y="739"/>
                  <a:pt x="0" y="905"/>
                </a:cubicBezTo>
                <a:cubicBezTo>
                  <a:pt x="1106" y="905"/>
                  <a:pt x="1106" y="905"/>
                  <a:pt x="1106" y="905"/>
                </a:cubicBezTo>
                <a:cubicBezTo>
                  <a:pt x="1392" y="320"/>
                  <a:pt x="1392" y="320"/>
                  <a:pt x="1392" y="320"/>
                </a:cubicBezTo>
                <a:cubicBezTo>
                  <a:pt x="1392" y="320"/>
                  <a:pt x="1548" y="0"/>
                  <a:pt x="1228" y="157"/>
                </a:cubicBezTo>
                <a:close/>
              </a:path>
            </a:pathLst>
          </a:custGeom>
          <a:solidFill>
            <a:srgbClr val="F580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Freeform 8"/>
          <p:cNvSpPr>
            <a:spLocks/>
          </p:cNvSpPr>
          <p:nvPr userDrawn="1"/>
        </p:nvSpPr>
        <p:spPr bwMode="auto">
          <a:xfrm>
            <a:off x="10280651" y="1366837"/>
            <a:ext cx="1913467" cy="2941638"/>
          </a:xfrm>
          <a:custGeom>
            <a:avLst/>
            <a:gdLst>
              <a:gd name="T0" fmla="*/ 321 w 643"/>
              <a:gd name="T1" fmla="*/ 1160 h 1316"/>
              <a:gd name="T2" fmla="*/ 643 w 643"/>
              <a:gd name="T3" fmla="*/ 1002 h 1316"/>
              <a:gd name="T4" fmla="*/ 643 w 643"/>
              <a:gd name="T5" fmla="*/ 0 h 1316"/>
              <a:gd name="T6" fmla="*/ 157 w 643"/>
              <a:gd name="T7" fmla="*/ 996 h 1316"/>
              <a:gd name="T8" fmla="*/ 321 w 643"/>
              <a:gd name="T9" fmla="*/ 1160 h 1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3" h="1316">
                <a:moveTo>
                  <a:pt x="321" y="1160"/>
                </a:moveTo>
                <a:cubicBezTo>
                  <a:pt x="643" y="1002"/>
                  <a:pt x="643" y="1002"/>
                  <a:pt x="643" y="1002"/>
                </a:cubicBezTo>
                <a:cubicBezTo>
                  <a:pt x="643" y="0"/>
                  <a:pt x="643" y="0"/>
                  <a:pt x="643" y="0"/>
                </a:cubicBezTo>
                <a:cubicBezTo>
                  <a:pt x="157" y="996"/>
                  <a:pt x="157" y="996"/>
                  <a:pt x="157" y="996"/>
                </a:cubicBezTo>
                <a:cubicBezTo>
                  <a:pt x="157" y="996"/>
                  <a:pt x="0" y="1316"/>
                  <a:pt x="321" y="116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02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618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97623-ACF2-40DE-96C7-6A23DC448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42198-89B8-4BE9-9C42-790672F96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2255D-959D-4BC7-899B-CA7D1864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DC7CE-956E-4366-83F0-3D0C276A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1EEE4-6837-4189-BFB2-2976645B2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8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D90F9-F882-4383-BE2A-BEE701B01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FFC7D-9225-47C0-A82A-5AB8976F3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792DF-FAA0-4A2A-A705-E31D72E30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D4E45-3230-492B-8EA5-B63E5C9C3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84587-02ED-4F08-9624-4840B2572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0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1710-BEE1-43E5-9FBB-96F7526BA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81273-08AC-4F48-BBE3-3FA09395F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C22964-B6E9-4716-AB3B-482392A84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F8959-68C4-4FA1-959B-64EED599C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BDFC1-5F48-4E08-BE7C-87DD99ED6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17833F-F378-4CA1-96DA-0F7D194DB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9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A04BC-CE0B-4778-8599-71AA5DB0D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AD855-0E77-45C2-938C-EEFA27BD1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E4DB9-52FB-4483-BCE3-0423E9154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F01939-44CA-44DB-AFD2-8858BBA64F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273E0B-1C5F-4287-9B65-F4D569A90E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610FF3-7730-4036-93E1-E9FEAC1E0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F275DA-9C5D-42F9-A709-CC5E26CC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5E6AC7-43D6-4E25-9E1D-73D63C969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1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7C6A-CC38-4D48-879D-F34483280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B95D0F-3BB6-43C9-B7E8-A61D422C9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E03DFA-8F9D-4E2A-BE81-0E25A3026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AF7FA-98E7-4087-AB0C-96D94FD77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7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445A5D-E529-4944-92C9-864B9E84A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0358AB-097E-4C05-90A2-9BC7AD7E2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8352C-D194-4661-9930-71240065B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2913-B00C-4778-883E-34B6AB80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58E4A-A5AC-4F37-A49B-9CD1CF029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C2D4B-C094-49B2-A7D5-6A8878A11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BB93C-0AED-4326-874F-561C38947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694BF-D86F-438A-A2C8-4D2FF295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F81FB-1452-48E1-9BAD-61B6BD2D6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7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CD8-5F06-4FDD-A0F1-3FB52B1DA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CFCC2C-1B5A-453A-A430-0B6339E4C3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8F4B1-0568-49AD-9D54-515315A66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71A2E5-79A2-4EEE-B9CE-364A83DA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71D5B-F6D1-47D5-A7A9-355C9F524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343F0-F5CD-45BA-A4D0-29C2C3543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96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FAE947-A0AA-4383-93D0-A3B42E2A1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834" y="365125"/>
            <a:ext cx="103138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815A1-0841-447B-A8C1-E76CBD4C9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8834" y="1825625"/>
            <a:ext cx="103138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C7205-CBBA-4CFF-AB97-47E22C5236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6B39-CED8-4E18-9568-7441C3A32EE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62BD5-A6DD-427F-96FC-DE8FAC8CC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D2BED-655A-4318-9481-598F987027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EB203-A758-4525-9D21-B9A2AF25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0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Natalie.parks@kimley-horn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E33415A-23CC-4375-8BF7-0D3788878CF0}"/>
              </a:ext>
            </a:extLst>
          </p:cNvPr>
          <p:cNvSpPr/>
          <p:nvPr/>
        </p:nvSpPr>
        <p:spPr>
          <a:xfrm>
            <a:off x="752625" y="1482602"/>
            <a:ext cx="616861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Coordination Whitepaper Presentation</a:t>
            </a:r>
            <a:endParaRPr lang="en-US" sz="6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5E0CC-3FB0-4AAE-AED8-EBB641891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591" y="1220414"/>
            <a:ext cx="4395617" cy="689987"/>
          </a:xfrm>
        </p:spPr>
        <p:txBody>
          <a:bodyPr anchor="t">
            <a:noAutofit/>
          </a:bodyPr>
          <a:lstStyle/>
          <a:p>
            <a:pPr algn="l" defTabSz="1372697">
              <a:lnSpc>
                <a:spcPts val="26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rgbClr val="B5C327"/>
                </a:solidFill>
                <a:latin typeface="Arial Black" panose="020B0A04020102020204" pitchFamily="34" charset="0"/>
              </a:rPr>
              <a:t>IMPO</a:t>
            </a:r>
            <a:endParaRPr lang="en-GB" sz="2000" dirty="0">
              <a:solidFill>
                <a:srgbClr val="383B45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846957-4BFD-4850-9090-13DCA8946DB4}"/>
              </a:ext>
            </a:extLst>
          </p:cNvPr>
          <p:cNvCxnSpPr>
            <a:cxnSpLocks/>
          </p:cNvCxnSpPr>
          <p:nvPr/>
        </p:nvCxnSpPr>
        <p:spPr>
          <a:xfrm flipH="1">
            <a:off x="841591" y="5696298"/>
            <a:ext cx="4880479" cy="0"/>
          </a:xfrm>
          <a:prstGeom prst="line">
            <a:avLst/>
          </a:prstGeom>
          <a:ln w="28575">
            <a:solidFill>
              <a:srgbClr val="B5C327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134C45A8-69CD-46AC-BB59-9D7F90F40F9C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chemeClr val="accent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327D80AC-7E96-474E-BB4D-89075BBD63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33" y="5637586"/>
            <a:ext cx="2487808" cy="982290"/>
          </a:xfrm>
          <a:prstGeom prst="rect">
            <a:avLst/>
          </a:prstGeom>
        </p:spPr>
      </p:pic>
      <p:sp>
        <p:nvSpPr>
          <p:cNvPr id="7" name="Graphic 6">
            <a:extLst>
              <a:ext uri="{FF2B5EF4-FFF2-40B4-BE49-F238E27FC236}">
                <a16:creationId xmlns:a16="http://schemas.microsoft.com/office/drawing/2014/main" id="{7BB4055B-A623-7428-52D0-7E22B497B7D1}"/>
              </a:ext>
            </a:extLst>
          </p:cNvPr>
          <p:cNvSpPr/>
          <p:nvPr/>
        </p:nvSpPr>
        <p:spPr>
          <a:xfrm>
            <a:off x="4341256" y="-34852"/>
            <a:ext cx="7868389" cy="4338999"/>
          </a:xfrm>
          <a:custGeom>
            <a:avLst/>
            <a:gdLst>
              <a:gd name="connsiteX0" fmla="*/ 3982358 w 5924550"/>
              <a:gd name="connsiteY0" fmla="*/ 3167253 h 3267075"/>
              <a:gd name="connsiteX1" fmla="*/ 895305 w 5924550"/>
              <a:gd name="connsiteY1" fmla="*/ 1660398 h 3267075"/>
              <a:gd name="connsiteX2" fmla="*/ 297802 w 5924550"/>
              <a:gd name="connsiteY2" fmla="*/ 1062990 h 3267075"/>
              <a:gd name="connsiteX3" fmla="*/ 88061 w 5924550"/>
              <a:gd name="connsiteY3" fmla="*/ 633603 h 3267075"/>
              <a:gd name="connsiteX4" fmla="*/ 116636 w 5924550"/>
              <a:gd name="connsiteY4" fmla="*/ 7144 h 3267075"/>
              <a:gd name="connsiteX5" fmla="*/ 5924601 w 5924550"/>
              <a:gd name="connsiteY5" fmla="*/ 7144 h 3267075"/>
              <a:gd name="connsiteX6" fmla="*/ 5924601 w 5924550"/>
              <a:gd name="connsiteY6" fmla="*/ 1113473 h 3267075"/>
              <a:gd name="connsiteX7" fmla="*/ 5111356 w 5924550"/>
              <a:gd name="connsiteY7" fmla="*/ 2779014 h 3267075"/>
              <a:gd name="connsiteX8" fmla="*/ 3982358 w 5924550"/>
              <a:gd name="connsiteY8" fmla="*/ 3167253 h 326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24550" h="3267075">
                <a:moveTo>
                  <a:pt x="3982358" y="3167253"/>
                </a:moveTo>
                <a:lnTo>
                  <a:pt x="895305" y="1660398"/>
                </a:lnTo>
                <a:cubicBezTo>
                  <a:pt x="895305" y="1660398"/>
                  <a:pt x="493826" y="1464469"/>
                  <a:pt x="297802" y="1062990"/>
                </a:cubicBezTo>
                <a:lnTo>
                  <a:pt x="88061" y="633603"/>
                </a:lnTo>
                <a:cubicBezTo>
                  <a:pt x="88061" y="633603"/>
                  <a:pt x="-111773" y="224409"/>
                  <a:pt x="116636" y="7144"/>
                </a:cubicBezTo>
                <a:lnTo>
                  <a:pt x="5924601" y="7144"/>
                </a:lnTo>
                <a:lnTo>
                  <a:pt x="5924601" y="1113473"/>
                </a:lnTo>
                <a:lnTo>
                  <a:pt x="5111356" y="2779014"/>
                </a:lnTo>
                <a:cubicBezTo>
                  <a:pt x="5111356" y="2779014"/>
                  <a:pt x="4740929" y="3537490"/>
                  <a:pt x="3982358" y="3167253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Graphic 3">
            <a:extLst>
              <a:ext uri="{FF2B5EF4-FFF2-40B4-BE49-F238E27FC236}">
                <a16:creationId xmlns:a16="http://schemas.microsoft.com/office/drawing/2014/main" id="{9517E6AE-F08D-54A5-2468-7B23B18BB0B8}"/>
              </a:ext>
            </a:extLst>
          </p:cNvPr>
          <p:cNvSpPr/>
          <p:nvPr/>
        </p:nvSpPr>
        <p:spPr>
          <a:xfrm>
            <a:off x="5586764" y="2726485"/>
            <a:ext cx="4554329" cy="4161059"/>
          </a:xfrm>
          <a:custGeom>
            <a:avLst/>
            <a:gdLst>
              <a:gd name="connsiteX0" fmla="*/ 643624 w 4510133"/>
              <a:gd name="connsiteY0" fmla="*/ 146710 h 4120679"/>
              <a:gd name="connsiteX1" fmla="*/ 3852351 w 4510133"/>
              <a:gd name="connsiteY1" fmla="*/ 1712945 h 4120679"/>
              <a:gd name="connsiteX2" fmla="*/ 4364421 w 4510133"/>
              <a:gd name="connsiteY2" fmla="*/ 3201666 h 4120679"/>
              <a:gd name="connsiteX3" fmla="*/ 3919940 w 4510133"/>
              <a:gd name="connsiteY3" fmla="*/ 4111608 h 4120679"/>
              <a:gd name="connsiteX4" fmla="*/ 1817892 w 4510133"/>
              <a:gd name="connsiteY4" fmla="*/ 4111608 h 4120679"/>
              <a:gd name="connsiteX5" fmla="*/ 131680 w 4510133"/>
              <a:gd name="connsiteY5" fmla="*/ 658780 h 4120679"/>
              <a:gd name="connsiteX6" fmla="*/ 643624 w 4510133"/>
              <a:gd name="connsiteY6" fmla="*/ 146710 h 4120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0133" h="4120679">
                <a:moveTo>
                  <a:pt x="643624" y="146710"/>
                </a:moveTo>
                <a:lnTo>
                  <a:pt x="3852351" y="1712945"/>
                </a:lnTo>
                <a:cubicBezTo>
                  <a:pt x="3852351" y="1712945"/>
                  <a:pt x="4852872" y="2201145"/>
                  <a:pt x="4364421" y="3201666"/>
                </a:cubicBezTo>
                <a:lnTo>
                  <a:pt x="3919940" y="4111608"/>
                </a:lnTo>
                <a:lnTo>
                  <a:pt x="1817892" y="4111608"/>
                </a:lnTo>
                <a:lnTo>
                  <a:pt x="131680" y="658780"/>
                </a:lnTo>
                <a:cubicBezTo>
                  <a:pt x="131680" y="658780"/>
                  <a:pt x="-356897" y="-341616"/>
                  <a:pt x="643624" y="146710"/>
                </a:cubicBezTo>
                <a:close/>
              </a:path>
            </a:pathLst>
          </a:custGeom>
          <a:solidFill>
            <a:srgbClr val="B5C327"/>
          </a:solidFill>
          <a:ln w="1254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274AC92-4917-4D47-D6AF-DE6D968575EE}"/>
              </a:ext>
            </a:extLst>
          </p:cNvPr>
          <p:cNvSpPr/>
          <p:nvPr/>
        </p:nvSpPr>
        <p:spPr>
          <a:xfrm>
            <a:off x="11296909" y="2286526"/>
            <a:ext cx="902010" cy="3150858"/>
          </a:xfrm>
          <a:custGeom>
            <a:avLst/>
            <a:gdLst>
              <a:gd name="connsiteX0" fmla="*/ 647717 w 902010"/>
              <a:gd name="connsiteY0" fmla="*/ 3021622 h 3150858"/>
              <a:gd name="connsiteX1" fmla="*/ 898797 w 902010"/>
              <a:gd name="connsiteY1" fmla="*/ 3144196 h 3150858"/>
              <a:gd name="connsiteX2" fmla="*/ 898797 w 902010"/>
              <a:gd name="connsiteY2" fmla="*/ 11996 h 3150858"/>
              <a:gd name="connsiteX3" fmla="*/ 144198 w 902010"/>
              <a:gd name="connsiteY3" fmla="*/ 1557399 h 3150858"/>
              <a:gd name="connsiteX4" fmla="*/ 647717 w 902010"/>
              <a:gd name="connsiteY4" fmla="*/ 3021622 h 315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010" h="3150858">
                <a:moveTo>
                  <a:pt x="647717" y="3021622"/>
                </a:moveTo>
                <a:lnTo>
                  <a:pt x="898797" y="3144196"/>
                </a:lnTo>
                <a:lnTo>
                  <a:pt x="898797" y="11996"/>
                </a:lnTo>
                <a:lnTo>
                  <a:pt x="144198" y="1557399"/>
                </a:lnTo>
                <a:cubicBezTo>
                  <a:pt x="-336339" y="2541332"/>
                  <a:pt x="647717" y="3021622"/>
                  <a:pt x="647717" y="3021622"/>
                </a:cubicBezTo>
                <a:close/>
              </a:path>
            </a:pathLst>
          </a:custGeom>
          <a:solidFill>
            <a:srgbClr val="42859E"/>
          </a:solidFill>
          <a:ln w="123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B7BF569-4661-2FDB-0863-5AB65E584949}"/>
              </a:ext>
            </a:extLst>
          </p:cNvPr>
          <p:cNvSpPr/>
          <p:nvPr/>
        </p:nvSpPr>
        <p:spPr>
          <a:xfrm>
            <a:off x="9955868" y="5464562"/>
            <a:ext cx="2248848" cy="1396263"/>
          </a:xfrm>
          <a:custGeom>
            <a:avLst/>
            <a:gdLst>
              <a:gd name="connsiteX0" fmla="*/ 2239838 w 2248847"/>
              <a:gd name="connsiteY0" fmla="*/ 338209 h 1396262"/>
              <a:gd name="connsiteX1" fmla="*/ 1841965 w 2248847"/>
              <a:gd name="connsiteY1" fmla="*/ 144091 h 1396262"/>
              <a:gd name="connsiteX2" fmla="*/ 377495 w 2248847"/>
              <a:gd name="connsiteY2" fmla="*/ 647734 h 1396262"/>
              <a:gd name="connsiteX3" fmla="*/ 11996 w 2248847"/>
              <a:gd name="connsiteY3" fmla="*/ 1396032 h 1396262"/>
              <a:gd name="connsiteX4" fmla="*/ 2239838 w 2248847"/>
              <a:gd name="connsiteY4" fmla="*/ 1396032 h 1396262"/>
              <a:gd name="connsiteX5" fmla="*/ 2239838 w 2248847"/>
              <a:gd name="connsiteY5" fmla="*/ 338209 h 139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8847" h="1396262">
                <a:moveTo>
                  <a:pt x="2239838" y="338209"/>
                </a:moveTo>
                <a:lnTo>
                  <a:pt x="1841965" y="144091"/>
                </a:lnTo>
                <a:cubicBezTo>
                  <a:pt x="857909" y="-336199"/>
                  <a:pt x="377495" y="647734"/>
                  <a:pt x="377495" y="647734"/>
                </a:cubicBezTo>
                <a:lnTo>
                  <a:pt x="11996" y="1396032"/>
                </a:lnTo>
                <a:lnTo>
                  <a:pt x="2239838" y="1396032"/>
                </a:lnTo>
                <a:lnTo>
                  <a:pt x="2239838" y="338209"/>
                </a:lnTo>
                <a:close/>
              </a:path>
            </a:pathLst>
          </a:custGeom>
          <a:solidFill>
            <a:srgbClr val="3A617A"/>
          </a:solidFill>
          <a:ln w="123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7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30618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Moving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Forward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05248" y="4197982"/>
            <a:ext cx="154247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269557A-28DE-202A-5AD3-C43613FA5EF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A5013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F91809F-4998-35E8-836C-FF2EFDE91D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821040"/>
              </p:ext>
            </p:extLst>
          </p:nvPr>
        </p:nvGraphicFramePr>
        <p:xfrm>
          <a:off x="3086602" y="671387"/>
          <a:ext cx="10313988" cy="5515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76128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Improved Communication &amp; Engagement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Early Engagement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Early Coordination Meetings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Engagement in Design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Pre-Construction Coordination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Construction Coordination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Coordination Councils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30618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Moving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Forward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05248" y="4197982"/>
            <a:ext cx="154247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269557A-28DE-202A-5AD3-C43613FA5EF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A5013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158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Obtaining Accurate Utility Information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SUE in accordance with ASCE 38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As-Builts and Utility Mapping in accordance with ASCE 75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Inspection of Utility Installations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30618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Moving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Forward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05248" y="4197982"/>
            <a:ext cx="154247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269557A-28DE-202A-5AD3-C43613FA5EF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A5013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301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Conflict Management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Conflict Matrix during design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Iterative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Provided to the Contractor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30618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Moving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Forward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05248" y="4197982"/>
            <a:ext cx="154247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269557A-28DE-202A-5AD3-C43613FA5EF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A5013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060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Standardization of Policies, Procedures, and Permits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Legislation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DPW’s example, Chapter 645, Article VII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Boone County Ordinance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Permits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General provisions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Encroachment provisions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Accommodation Policy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Coordination Design Processes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30618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Moving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Forward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05248" y="4197982"/>
            <a:ext cx="154247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269557A-28DE-202A-5AD3-C43613FA5EF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A5013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04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1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20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  <p:sp>
        <p:nvSpPr>
          <p:cNvPr id="7" name="Graphic 9">
            <a:extLst>
              <a:ext uri="{FF2B5EF4-FFF2-40B4-BE49-F238E27FC236}">
                <a16:creationId xmlns:a16="http://schemas.microsoft.com/office/drawing/2014/main" id="{52046669-A19A-4D73-90E2-4E0AAB95E1F7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F5802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5802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151587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Implementation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1669948" y="3743493"/>
            <a:ext cx="1542473" cy="0"/>
          </a:xfrm>
          <a:prstGeom prst="line">
            <a:avLst/>
          </a:prstGeom>
          <a:ln w="28575">
            <a:solidFill>
              <a:srgbClr val="F5802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Content Placeholder 20">
            <a:extLst>
              <a:ext uri="{FF2B5EF4-FFF2-40B4-BE49-F238E27FC236}">
                <a16:creationId xmlns:a16="http://schemas.microsoft.com/office/drawing/2014/main" id="{3F4E9FFE-7149-38AF-AA91-9CF88DE54B6F}"/>
              </a:ext>
            </a:extLst>
          </p:cNvPr>
          <p:cNvSpPr txBox="1">
            <a:spLocks/>
          </p:cNvSpPr>
          <p:nvPr/>
        </p:nvSpPr>
        <p:spPr>
          <a:xfrm>
            <a:off x="4976031" y="0"/>
            <a:ext cx="7215969" cy="68580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2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 and/or revise ordinances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000" dirty="0">
                <a:solidFill>
                  <a:srgbClr val="383B45"/>
                </a:solidFill>
                <a:latin typeface="Arial Nova Light" panose="020B0304020202020204" pitchFamily="34" charset="0"/>
              </a:rPr>
              <a:t>Include language regarding holding or denying permits if permit conditions are not met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 standard policies and procedures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000" dirty="0">
                <a:solidFill>
                  <a:srgbClr val="383B45"/>
                </a:solidFill>
                <a:latin typeface="Arial Nova Light" panose="020B0304020202020204" pitchFamily="34" charset="0"/>
              </a:rPr>
              <a:t>Standardize UAP regionally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000" dirty="0">
                <a:solidFill>
                  <a:srgbClr val="383B45"/>
                </a:solidFill>
                <a:latin typeface="Arial Nova Light" panose="020B0304020202020204" pitchFamily="34" charset="0"/>
              </a:rPr>
              <a:t>Standardize permit regionally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000" dirty="0">
                <a:solidFill>
                  <a:srgbClr val="383B45"/>
                </a:solidFill>
                <a:latin typeface="Arial Nova Light" panose="020B0304020202020204" pitchFamily="34" charset="0"/>
              </a:rPr>
              <a:t>Standardize design coordination processes regionally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Hold round tables or forums to communicate changes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000" dirty="0">
                <a:solidFill>
                  <a:srgbClr val="383B45"/>
                </a:solidFill>
                <a:latin typeface="Arial Nova Light" panose="020B0304020202020204" pitchFamily="34" charset="0"/>
              </a:rPr>
              <a:t>Engage utility stakeholders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000" dirty="0">
                <a:solidFill>
                  <a:srgbClr val="383B45"/>
                </a:solidFill>
                <a:latin typeface="Arial Nova Light" panose="020B0304020202020204" pitchFamily="34" charset="0"/>
              </a:rPr>
              <a:t>Engage contractors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000" dirty="0">
                <a:solidFill>
                  <a:srgbClr val="383B45"/>
                </a:solidFill>
                <a:latin typeface="Arial Nova Light" panose="020B0304020202020204" pitchFamily="34" charset="0"/>
              </a:rPr>
              <a:t>Engage consultants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2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5766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Permitting language does not require a state-level law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Require survey grade, digital as-builts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Can require specific mapping guidelines, platforms, </a:t>
            </a:r>
            <a:r>
              <a:rPr lang="en-US" sz="1400" dirty="0" err="1">
                <a:solidFill>
                  <a:srgbClr val="383B45"/>
                </a:solidFill>
                <a:latin typeface="Arial Nova Light" panose="020B0304020202020204" pitchFamily="34" charset="0"/>
              </a:rPr>
              <a:t>etc</a:t>
            </a:r>
            <a:endParaRPr lang="en-US" sz="1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X, Y, Z in accordance with ASCE 75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Include facility information line type, size, material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Include pictures of connections, appurtenances, etc.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Abandoned, retired-in-place requirements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Require inspection of utility installations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For utility-initiated installations – third party inspections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For project-initiated installations – agency inspections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 standard documents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Accommodation Policy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Coordination Process for Locally Funded Projects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Broadband Access Policy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Utilize SUE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Establish project requirements for when it needs to be utilized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Doesn’t need to be every project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Coordination Councils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Open forum for owners &amp; utility stakeholders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Discuss short range and long range projects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400" dirty="0">
                <a:solidFill>
                  <a:srgbClr val="383B45"/>
                </a:solidFill>
                <a:latin typeface="Arial Nova Light" panose="020B0304020202020204" pitchFamily="34" charset="0"/>
              </a:rPr>
              <a:t>Collectively discuss changes that can be or need to be made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Require utilities to register with your agency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248352" y="567890"/>
            <a:ext cx="4151587" cy="6160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Implementation</a:t>
            </a:r>
          </a:p>
          <a:p>
            <a:pPr algn="ctr"/>
            <a:endParaRPr lang="en-US" sz="4000" b="0" dirty="0">
              <a:solidFill>
                <a:srgbClr val="343741"/>
              </a:solidFill>
              <a:latin typeface="Arial Nova Light" panose="020B0304020202020204" pitchFamily="34" charset="0"/>
            </a:endParaRPr>
          </a:p>
          <a:p>
            <a:pPr algn="ct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Local Ordinances or Standards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1564298" y="3429000"/>
            <a:ext cx="1542473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Graphic 9">
            <a:extLst>
              <a:ext uri="{FF2B5EF4-FFF2-40B4-BE49-F238E27FC236}">
                <a16:creationId xmlns:a16="http://schemas.microsoft.com/office/drawing/2014/main" id="{67BEA9C2-A59A-ED35-EF82-1F3CB3F730EB}"/>
              </a:ext>
            </a:extLst>
          </p:cNvPr>
          <p:cNvSpPr/>
          <p:nvPr/>
        </p:nvSpPr>
        <p:spPr>
          <a:xfrm>
            <a:off x="1089728" y="0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chemeClr val="accent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708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2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Require as-built mapping at survey grade levels of all new and/or relocated utility installations in accordance with ASCE 75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 standard ordinance and permit language within the MPO so utility stakeholders know what to expect within the MPO area – 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Require SUE on specific projects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Require inspections of utility installations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 a utility coordination council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42859E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 a State-wide safety commission to review utility damages and impose fines as necessary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90601" y="541421"/>
            <a:ext cx="4268477" cy="5775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Implementation</a:t>
            </a:r>
          </a:p>
          <a:p>
            <a:pPr algn="r"/>
            <a:endParaRPr lang="en-US" sz="4000" b="0" dirty="0">
              <a:solidFill>
                <a:srgbClr val="343741"/>
              </a:solidFill>
              <a:latin typeface="Arial Nova Light" panose="020B0304020202020204" pitchFamily="34" charset="0"/>
            </a:endParaRPr>
          </a:p>
          <a:p>
            <a:pPr algn="ct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Policy Recommendations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1553602" y="3124120"/>
            <a:ext cx="1542473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Graphic 9">
            <a:extLst>
              <a:ext uri="{FF2B5EF4-FFF2-40B4-BE49-F238E27FC236}">
                <a16:creationId xmlns:a16="http://schemas.microsoft.com/office/drawing/2014/main" id="{67BEA9C2-A59A-ED35-EF82-1F3CB3F730EB}"/>
              </a:ext>
            </a:extLst>
          </p:cNvPr>
          <p:cNvSpPr/>
          <p:nvPr/>
        </p:nvSpPr>
        <p:spPr>
          <a:xfrm>
            <a:off x="1089728" y="0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chemeClr val="accent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885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9">
            <a:extLst>
              <a:ext uri="{FF2B5EF4-FFF2-40B4-BE49-F238E27FC236}">
                <a16:creationId xmlns:a16="http://schemas.microsoft.com/office/drawing/2014/main" id="{6C7F91F6-4415-49F8-88C9-A1493A7C0362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F5802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58022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2588E6B-974A-4C1D-B6AE-6EE8D47E5120}"/>
              </a:ext>
            </a:extLst>
          </p:cNvPr>
          <p:cNvSpPr txBox="1">
            <a:spLocks/>
          </p:cNvSpPr>
          <p:nvPr/>
        </p:nvSpPr>
        <p:spPr>
          <a:xfrm>
            <a:off x="263950" y="1113463"/>
            <a:ext cx="5986021" cy="5231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Questions/Comments</a:t>
            </a:r>
          </a:p>
          <a:p>
            <a:endParaRPr lang="en-US" sz="4000" b="0" dirty="0">
              <a:solidFill>
                <a:srgbClr val="343741"/>
              </a:solidFill>
              <a:latin typeface="Arial Nova Light" panose="020B0304020202020204" pitchFamily="34" charset="0"/>
            </a:endParaRPr>
          </a:p>
          <a:p>
            <a:r>
              <a:rPr lang="en-US" sz="32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Natalie Parks</a:t>
            </a:r>
          </a:p>
          <a:p>
            <a:r>
              <a:rPr lang="en-US" sz="3200" b="0" dirty="0">
                <a:solidFill>
                  <a:srgbClr val="343741"/>
                </a:solidFill>
                <a:latin typeface="Arial Nova Light" panose="020B0304020202020204" pitchFamily="34" charset="0"/>
                <a:hlinkClick r:id="rId3"/>
              </a:rPr>
              <a:t>natalie.parks@kimley-horn.com</a:t>
            </a:r>
            <a:endParaRPr lang="en-US" sz="3200" b="0" dirty="0">
              <a:solidFill>
                <a:srgbClr val="343741"/>
              </a:solidFill>
              <a:latin typeface="Arial Nova Light" panose="020B0304020202020204" pitchFamily="34" charset="0"/>
            </a:endParaRPr>
          </a:p>
          <a:p>
            <a:r>
              <a:rPr lang="en-US" sz="32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317 526 9045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F6AB320-E69E-41BE-9511-6267F6AA17DD}"/>
              </a:ext>
            </a:extLst>
          </p:cNvPr>
          <p:cNvCxnSpPr>
            <a:cxnSpLocks/>
          </p:cNvCxnSpPr>
          <p:nvPr/>
        </p:nvCxnSpPr>
        <p:spPr>
          <a:xfrm flipH="1">
            <a:off x="1809413" y="3274996"/>
            <a:ext cx="1776750" cy="0"/>
          </a:xfrm>
          <a:prstGeom prst="line">
            <a:avLst/>
          </a:prstGeom>
          <a:ln w="28575">
            <a:solidFill>
              <a:srgbClr val="42859E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Graphic 3">
            <a:extLst>
              <a:ext uri="{FF2B5EF4-FFF2-40B4-BE49-F238E27FC236}">
                <a16:creationId xmlns:a16="http://schemas.microsoft.com/office/drawing/2014/main" id="{3D77CBC5-3360-4CC1-9C18-E70C22C61F90}"/>
              </a:ext>
            </a:extLst>
          </p:cNvPr>
          <p:cNvSpPr/>
          <p:nvPr/>
        </p:nvSpPr>
        <p:spPr>
          <a:xfrm>
            <a:off x="5586764" y="2726485"/>
            <a:ext cx="4554329" cy="4161059"/>
          </a:xfrm>
          <a:custGeom>
            <a:avLst/>
            <a:gdLst>
              <a:gd name="connsiteX0" fmla="*/ 643624 w 4510133"/>
              <a:gd name="connsiteY0" fmla="*/ 146710 h 4120679"/>
              <a:gd name="connsiteX1" fmla="*/ 3852351 w 4510133"/>
              <a:gd name="connsiteY1" fmla="*/ 1712945 h 4120679"/>
              <a:gd name="connsiteX2" fmla="*/ 4364421 w 4510133"/>
              <a:gd name="connsiteY2" fmla="*/ 3201666 h 4120679"/>
              <a:gd name="connsiteX3" fmla="*/ 3919940 w 4510133"/>
              <a:gd name="connsiteY3" fmla="*/ 4111608 h 4120679"/>
              <a:gd name="connsiteX4" fmla="*/ 1817892 w 4510133"/>
              <a:gd name="connsiteY4" fmla="*/ 4111608 h 4120679"/>
              <a:gd name="connsiteX5" fmla="*/ 131680 w 4510133"/>
              <a:gd name="connsiteY5" fmla="*/ 658780 h 4120679"/>
              <a:gd name="connsiteX6" fmla="*/ 643624 w 4510133"/>
              <a:gd name="connsiteY6" fmla="*/ 146710 h 4120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0133" h="4120679">
                <a:moveTo>
                  <a:pt x="643624" y="146710"/>
                </a:moveTo>
                <a:lnTo>
                  <a:pt x="3852351" y="1712945"/>
                </a:lnTo>
                <a:cubicBezTo>
                  <a:pt x="3852351" y="1712945"/>
                  <a:pt x="4852872" y="2201145"/>
                  <a:pt x="4364421" y="3201666"/>
                </a:cubicBezTo>
                <a:lnTo>
                  <a:pt x="3919940" y="4111608"/>
                </a:lnTo>
                <a:lnTo>
                  <a:pt x="1817892" y="4111608"/>
                </a:lnTo>
                <a:lnTo>
                  <a:pt x="131680" y="658780"/>
                </a:lnTo>
                <a:cubicBezTo>
                  <a:pt x="131680" y="658780"/>
                  <a:pt x="-356897" y="-341616"/>
                  <a:pt x="643624" y="146710"/>
                </a:cubicBezTo>
                <a:close/>
              </a:path>
            </a:pathLst>
          </a:custGeom>
          <a:solidFill>
            <a:srgbClr val="B5C327"/>
          </a:solidFill>
          <a:ln w="1254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Graphic 6">
            <a:extLst>
              <a:ext uri="{FF2B5EF4-FFF2-40B4-BE49-F238E27FC236}">
                <a16:creationId xmlns:a16="http://schemas.microsoft.com/office/drawing/2014/main" id="{7B223ABF-244C-4750-8DEA-E2F937D177A1}"/>
              </a:ext>
            </a:extLst>
          </p:cNvPr>
          <p:cNvSpPr/>
          <p:nvPr/>
        </p:nvSpPr>
        <p:spPr>
          <a:xfrm>
            <a:off x="4341256" y="-34852"/>
            <a:ext cx="7868389" cy="4338999"/>
          </a:xfrm>
          <a:custGeom>
            <a:avLst/>
            <a:gdLst>
              <a:gd name="connsiteX0" fmla="*/ 3982358 w 5924550"/>
              <a:gd name="connsiteY0" fmla="*/ 3167253 h 3267075"/>
              <a:gd name="connsiteX1" fmla="*/ 895305 w 5924550"/>
              <a:gd name="connsiteY1" fmla="*/ 1660398 h 3267075"/>
              <a:gd name="connsiteX2" fmla="*/ 297802 w 5924550"/>
              <a:gd name="connsiteY2" fmla="*/ 1062990 h 3267075"/>
              <a:gd name="connsiteX3" fmla="*/ 88061 w 5924550"/>
              <a:gd name="connsiteY3" fmla="*/ 633603 h 3267075"/>
              <a:gd name="connsiteX4" fmla="*/ 116636 w 5924550"/>
              <a:gd name="connsiteY4" fmla="*/ 7144 h 3267075"/>
              <a:gd name="connsiteX5" fmla="*/ 5924601 w 5924550"/>
              <a:gd name="connsiteY5" fmla="*/ 7144 h 3267075"/>
              <a:gd name="connsiteX6" fmla="*/ 5924601 w 5924550"/>
              <a:gd name="connsiteY6" fmla="*/ 1113473 h 3267075"/>
              <a:gd name="connsiteX7" fmla="*/ 5111356 w 5924550"/>
              <a:gd name="connsiteY7" fmla="*/ 2779014 h 3267075"/>
              <a:gd name="connsiteX8" fmla="*/ 3982358 w 5924550"/>
              <a:gd name="connsiteY8" fmla="*/ 3167253 h 326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24550" h="3267075">
                <a:moveTo>
                  <a:pt x="3982358" y="3167253"/>
                </a:moveTo>
                <a:lnTo>
                  <a:pt x="895305" y="1660398"/>
                </a:lnTo>
                <a:cubicBezTo>
                  <a:pt x="895305" y="1660398"/>
                  <a:pt x="493826" y="1464469"/>
                  <a:pt x="297802" y="1062990"/>
                </a:cubicBezTo>
                <a:lnTo>
                  <a:pt x="88061" y="633603"/>
                </a:lnTo>
                <a:cubicBezTo>
                  <a:pt x="88061" y="633603"/>
                  <a:pt x="-111773" y="224409"/>
                  <a:pt x="116636" y="7144"/>
                </a:cubicBezTo>
                <a:lnTo>
                  <a:pt x="5924601" y="7144"/>
                </a:lnTo>
                <a:lnTo>
                  <a:pt x="5924601" y="1113473"/>
                </a:lnTo>
                <a:lnTo>
                  <a:pt x="5111356" y="2779014"/>
                </a:lnTo>
                <a:cubicBezTo>
                  <a:pt x="5111356" y="2779014"/>
                  <a:pt x="4740929" y="3537490"/>
                  <a:pt x="3982358" y="3167253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59B2715-1E4D-4E2C-910C-C2A5892448FF}"/>
              </a:ext>
            </a:extLst>
          </p:cNvPr>
          <p:cNvSpPr/>
          <p:nvPr/>
        </p:nvSpPr>
        <p:spPr>
          <a:xfrm>
            <a:off x="11296909" y="2286526"/>
            <a:ext cx="902010" cy="3150858"/>
          </a:xfrm>
          <a:custGeom>
            <a:avLst/>
            <a:gdLst>
              <a:gd name="connsiteX0" fmla="*/ 647717 w 902010"/>
              <a:gd name="connsiteY0" fmla="*/ 3021622 h 3150858"/>
              <a:gd name="connsiteX1" fmla="*/ 898797 w 902010"/>
              <a:gd name="connsiteY1" fmla="*/ 3144196 h 3150858"/>
              <a:gd name="connsiteX2" fmla="*/ 898797 w 902010"/>
              <a:gd name="connsiteY2" fmla="*/ 11996 h 3150858"/>
              <a:gd name="connsiteX3" fmla="*/ 144198 w 902010"/>
              <a:gd name="connsiteY3" fmla="*/ 1557399 h 3150858"/>
              <a:gd name="connsiteX4" fmla="*/ 647717 w 902010"/>
              <a:gd name="connsiteY4" fmla="*/ 3021622 h 315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010" h="3150858">
                <a:moveTo>
                  <a:pt x="647717" y="3021622"/>
                </a:moveTo>
                <a:lnTo>
                  <a:pt x="898797" y="3144196"/>
                </a:lnTo>
                <a:lnTo>
                  <a:pt x="898797" y="11996"/>
                </a:lnTo>
                <a:lnTo>
                  <a:pt x="144198" y="1557399"/>
                </a:lnTo>
                <a:cubicBezTo>
                  <a:pt x="-336339" y="2541332"/>
                  <a:pt x="647717" y="3021622"/>
                  <a:pt x="647717" y="3021622"/>
                </a:cubicBezTo>
                <a:close/>
              </a:path>
            </a:pathLst>
          </a:custGeom>
          <a:solidFill>
            <a:srgbClr val="42859E"/>
          </a:solidFill>
          <a:ln w="123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7B59588-F9A2-4EEF-812D-F67FEEE7C3D6}"/>
              </a:ext>
            </a:extLst>
          </p:cNvPr>
          <p:cNvSpPr/>
          <p:nvPr/>
        </p:nvSpPr>
        <p:spPr>
          <a:xfrm>
            <a:off x="9955868" y="5464562"/>
            <a:ext cx="2248848" cy="1396263"/>
          </a:xfrm>
          <a:custGeom>
            <a:avLst/>
            <a:gdLst>
              <a:gd name="connsiteX0" fmla="*/ 2239838 w 2248847"/>
              <a:gd name="connsiteY0" fmla="*/ 338209 h 1396262"/>
              <a:gd name="connsiteX1" fmla="*/ 1841965 w 2248847"/>
              <a:gd name="connsiteY1" fmla="*/ 144091 h 1396262"/>
              <a:gd name="connsiteX2" fmla="*/ 377495 w 2248847"/>
              <a:gd name="connsiteY2" fmla="*/ 647734 h 1396262"/>
              <a:gd name="connsiteX3" fmla="*/ 11996 w 2248847"/>
              <a:gd name="connsiteY3" fmla="*/ 1396032 h 1396262"/>
              <a:gd name="connsiteX4" fmla="*/ 2239838 w 2248847"/>
              <a:gd name="connsiteY4" fmla="*/ 1396032 h 1396262"/>
              <a:gd name="connsiteX5" fmla="*/ 2239838 w 2248847"/>
              <a:gd name="connsiteY5" fmla="*/ 338209 h 139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8847" h="1396262">
                <a:moveTo>
                  <a:pt x="2239838" y="338209"/>
                </a:moveTo>
                <a:lnTo>
                  <a:pt x="1841965" y="144091"/>
                </a:lnTo>
                <a:cubicBezTo>
                  <a:pt x="857909" y="-336199"/>
                  <a:pt x="377495" y="647734"/>
                  <a:pt x="377495" y="647734"/>
                </a:cubicBezTo>
                <a:lnTo>
                  <a:pt x="11996" y="1396032"/>
                </a:lnTo>
                <a:lnTo>
                  <a:pt x="2239838" y="1396032"/>
                </a:lnTo>
                <a:lnTo>
                  <a:pt x="2239838" y="338209"/>
                </a:lnTo>
                <a:close/>
              </a:path>
            </a:pathLst>
          </a:custGeom>
          <a:solidFill>
            <a:srgbClr val="3A617A"/>
          </a:solidFill>
          <a:ln w="123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7826A3E1-7E20-4B35-A536-B4C69730CF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0940" y="512661"/>
            <a:ext cx="4962820" cy="210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7876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28E75-33B8-ABC4-DF36-91680DBD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3C7AB-5F51-37CC-BA09-B45DF2E43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7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0">
            <a:extLst>
              <a:ext uri="{FF2B5EF4-FFF2-40B4-BE49-F238E27FC236}">
                <a16:creationId xmlns:a16="http://schemas.microsoft.com/office/drawing/2014/main" id="{16DB0C8F-A00E-4B2E-A58F-235BD3D2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6541713" cy="6858000"/>
          </a:xfrm>
        </p:spPr>
        <p:txBody>
          <a:bodyPr anchor="ctr"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3000"/>
              </a:spcAft>
              <a:buClr>
                <a:schemeClr val="accent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Introduction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Clr>
                <a:schemeClr val="accent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Background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Clr>
                <a:schemeClr val="accent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Moving Forward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Clr>
                <a:schemeClr val="accent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Implementation (in development)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Clr>
                <a:schemeClr val="accent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Summary</a:t>
            </a:r>
          </a:p>
        </p:txBody>
      </p:sp>
      <p:sp>
        <p:nvSpPr>
          <p:cNvPr id="8" name="Graphic 9">
            <a:extLst>
              <a:ext uri="{FF2B5EF4-FFF2-40B4-BE49-F238E27FC236}">
                <a16:creationId xmlns:a16="http://schemas.microsoft.com/office/drawing/2014/main" id="{C7A86EB6-995C-4F57-B019-B1AB88480A74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chemeClr val="accent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accent4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C0BDE12-A821-4EDD-9BCB-62242BE90D4E}"/>
              </a:ext>
            </a:extLst>
          </p:cNvPr>
          <p:cNvSpPr txBox="1">
            <a:spLocks/>
          </p:cNvSpPr>
          <p:nvPr/>
        </p:nvSpPr>
        <p:spPr>
          <a:xfrm>
            <a:off x="1953835" y="-336884"/>
            <a:ext cx="236769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White Paper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5436FDE-F0B5-4A4C-A079-ADE7AD72EE92}"/>
              </a:ext>
            </a:extLst>
          </p:cNvPr>
          <p:cNvCxnSpPr>
            <a:cxnSpLocks/>
          </p:cNvCxnSpPr>
          <p:nvPr/>
        </p:nvCxnSpPr>
        <p:spPr>
          <a:xfrm flipH="1">
            <a:off x="2091715" y="3719731"/>
            <a:ext cx="1584937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6178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37921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Literature Review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716252" y="3685661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0">
            <a:extLst>
              <a:ext uri="{FF2B5EF4-FFF2-40B4-BE49-F238E27FC236}">
                <a16:creationId xmlns:a16="http://schemas.microsoft.com/office/drawing/2014/main" id="{27BA209E-25B8-5A88-983C-701DE293B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Indiana Standards – 105 IAC 13, Chapter 104 IDM, UAP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Indiana Code – IC 8, IC 36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SPR 3052 – Best Practices for Utility Management in the Public Right of Way (Draft Report from Iowa State)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NCHRP Synthesis 506 – Effective Utility Coordination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Federal Transit Administration: Utility Relocation – Challenges &amp; Proposed Solutions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Illinois Center for Transportation: Best Management Practices and Incentives to Expedite Utility Relocations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GAO Impacts of Utility Relocations on Highway and Bridge Projects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SCDOT: Impact of Utility Delays on Project Delivery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FHWA: Avoiding Utility Relocations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Colorado Senate Bill 18-167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Minnesota Local Road Research Board: Best Practices for Managing Utility Congestion Within Rights-of-Way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KYTC Integration of Utility Engineering Coordination and Highway Design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dirty="0">
                <a:solidFill>
                  <a:srgbClr val="383B45"/>
                </a:solidFill>
                <a:latin typeface="Arial Nova Light" panose="020B0304020202020204" pitchFamily="34" charset="0"/>
              </a:rPr>
              <a:t>2018 FHWA Utility Program Review</a:t>
            </a:r>
          </a:p>
        </p:txBody>
      </p:sp>
    </p:spTree>
    <p:extLst>
      <p:ext uri="{BB962C8B-B14F-4D97-AF65-F5344CB8AC3E}">
        <p14:creationId xmlns:p14="http://schemas.microsoft.com/office/powerpoint/2010/main" val="39311570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A7F5A64C-5582-4DE5-B5F2-EF26AF00CFE9}"/>
              </a:ext>
            </a:extLst>
          </p:cNvPr>
          <p:cNvSpPr txBox="1"/>
          <p:nvPr/>
        </p:nvSpPr>
        <p:spPr>
          <a:xfrm>
            <a:off x="593889" y="1874650"/>
            <a:ext cx="11057641" cy="4817153"/>
          </a:xfrm>
          <a:prstGeom prst="rect">
            <a:avLst/>
          </a:prstGeom>
          <a:noFill/>
        </p:spPr>
        <p:txBody>
          <a:bodyPr wrap="square" numCol="2" spcCol="274320" rtlCol="0">
            <a:spAutoFit/>
          </a:bodyPr>
          <a:lstStyle/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Challenges &amp; Deficiencies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Inconsistent Policies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Permitting &amp; registration requirements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Gaps in as-built data and mapping of new installations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installation guidelines &amp; oversight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Inconsistent use of planning for utility corridors &amp; congested areas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Removal of abandoned/retired facilities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Restoration after installation</a:t>
            </a:r>
          </a:p>
          <a:p>
            <a:pPr algn="ctr">
              <a:spcAft>
                <a:spcPts val="600"/>
              </a:spcAft>
              <a:buClr>
                <a:srgbClr val="538D9C"/>
              </a:buClr>
            </a:pPr>
            <a:endParaRPr lang="en-US" sz="2400" b="1" dirty="0">
              <a:solidFill>
                <a:schemeClr val="accent2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Recommendations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Statewide Standardization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Digital as-built documentation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corridor planning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Improved ROW congestion management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Permitting and installation oversight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Restoration standards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Regulation of abandoned, changing utilities</a:t>
            </a:r>
          </a:p>
          <a:p>
            <a:pPr marL="171450" indent="-171450">
              <a:spcAft>
                <a:spcPts val="600"/>
              </a:spcAft>
              <a:buClr>
                <a:srgbClr val="538D9C"/>
              </a:buCl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343741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0C8DBC-8B39-4BFD-A881-955A9AEE8AC8}"/>
              </a:ext>
            </a:extLst>
          </p:cNvPr>
          <p:cNvSpPr txBox="1">
            <a:spLocks/>
          </p:cNvSpPr>
          <p:nvPr/>
        </p:nvSpPr>
        <p:spPr>
          <a:xfrm>
            <a:off x="4126423" y="0"/>
            <a:ext cx="3050517" cy="1293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36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SPR 3052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85DB1E-A238-4C38-86D2-44A445C688C3}"/>
              </a:ext>
            </a:extLst>
          </p:cNvPr>
          <p:cNvCxnSpPr>
            <a:cxnSpLocks/>
          </p:cNvCxnSpPr>
          <p:nvPr/>
        </p:nvCxnSpPr>
        <p:spPr>
          <a:xfrm flipH="1">
            <a:off x="5324764" y="1043243"/>
            <a:ext cx="1542473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" name="Graphic 9">
            <a:extLst>
              <a:ext uri="{FF2B5EF4-FFF2-40B4-BE49-F238E27FC236}">
                <a16:creationId xmlns:a16="http://schemas.microsoft.com/office/drawing/2014/main" id="{8D859B5C-E5CA-1BCC-C515-B7FBED328E6D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988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A7F5A64C-5582-4DE5-B5F2-EF26AF00CFE9}"/>
              </a:ext>
            </a:extLst>
          </p:cNvPr>
          <p:cNvSpPr txBox="1"/>
          <p:nvPr/>
        </p:nvSpPr>
        <p:spPr>
          <a:xfrm>
            <a:off x="593889" y="1874650"/>
            <a:ext cx="11274457" cy="4693593"/>
          </a:xfrm>
          <a:prstGeom prst="rect">
            <a:avLst/>
          </a:prstGeom>
          <a:noFill/>
        </p:spPr>
        <p:txBody>
          <a:bodyPr wrap="square" numCol="2" spcCol="274320" rtlCol="0">
            <a:spAutoFit/>
          </a:bodyPr>
          <a:lstStyle/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Challenges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Agreements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Franchise Agreements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Inaccurate as-builts which lead to underestimating utility relocation impacts to schedule &amp; budget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Probability of finding unknown utilities is high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Lack of defined design &amp; construction expectations</a:t>
            </a:r>
          </a:p>
          <a:p>
            <a:pPr algn="ctr">
              <a:spcAft>
                <a:spcPts val="600"/>
              </a:spcAft>
              <a:buClr>
                <a:srgbClr val="538D9C"/>
              </a:buClr>
            </a:pPr>
            <a:endParaRPr lang="en-US" sz="2400" b="1" dirty="0">
              <a:solidFill>
                <a:schemeClr val="accent2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Recommendations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Early identification of utility conflicts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Relocate in joint trenches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Transition coordination to contractor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Utilize a risk register, conflict matrix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Be aware of specific shut down windows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Schedule control &amp; accountability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Field staking prior to construction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investigations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data management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0C8DBC-8B39-4BFD-A881-955A9AEE8AC8}"/>
              </a:ext>
            </a:extLst>
          </p:cNvPr>
          <p:cNvSpPr txBox="1">
            <a:spLocks/>
          </p:cNvSpPr>
          <p:nvPr/>
        </p:nvSpPr>
        <p:spPr>
          <a:xfrm>
            <a:off x="3903257" y="33759"/>
            <a:ext cx="8135332" cy="1293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6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FTA: Utility Relocation – Challenges &amp; Proposed Solutions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85DB1E-A238-4C38-86D2-44A445C688C3}"/>
              </a:ext>
            </a:extLst>
          </p:cNvPr>
          <p:cNvCxnSpPr>
            <a:cxnSpLocks/>
          </p:cNvCxnSpPr>
          <p:nvPr/>
        </p:nvCxnSpPr>
        <p:spPr>
          <a:xfrm flipH="1">
            <a:off x="4900558" y="1252252"/>
            <a:ext cx="6571863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" name="Graphic 9">
            <a:extLst>
              <a:ext uri="{FF2B5EF4-FFF2-40B4-BE49-F238E27FC236}">
                <a16:creationId xmlns:a16="http://schemas.microsoft.com/office/drawing/2014/main" id="{FD2333F4-9E46-768E-C27B-2AE2DEE43520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15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A7F5A64C-5582-4DE5-B5F2-EF26AF00CFE9}"/>
              </a:ext>
            </a:extLst>
          </p:cNvPr>
          <p:cNvSpPr txBox="1"/>
          <p:nvPr/>
        </p:nvSpPr>
        <p:spPr>
          <a:xfrm>
            <a:off x="359789" y="1797977"/>
            <a:ext cx="11472420" cy="5062924"/>
          </a:xfrm>
          <a:prstGeom prst="rect">
            <a:avLst/>
          </a:prstGeom>
          <a:noFill/>
        </p:spPr>
        <p:txBody>
          <a:bodyPr wrap="square" numCol="2" spcCol="274320" rtlCol="0">
            <a:spAutoFit/>
          </a:bodyPr>
          <a:lstStyle/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Early utility involvement in design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Consideration of utility relocation schedules in relation to project schedule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pre-construction meetings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Defined procedures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Use of standardized agreements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Regularly scheduled meetings with </a:t>
            </a:r>
            <a:r>
              <a:rPr lang="en-US" dirty="0" err="1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utilties</a:t>
            </a:r>
            <a:endParaRPr lang="en-US" dirty="0">
              <a:solidFill>
                <a:srgbClr val="343741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Use of SUE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Identify and plan for long lead times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Considerations of costs and reimbursements for design/construction versus relocations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conflict matrix tracking system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Training program for design engineers on utility coordination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mapping system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Communication of long-range and short-range transportation plans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Use of utility corridors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Process for utility risk management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Programmatic/system collaborative planning with utilities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Documented guidance on utility conflict resolution methods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Pay for relocations that are traditionally non-reimbursable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Process for safety mitigation in utility coordination</a:t>
            </a:r>
            <a:endParaRPr lang="en-US" sz="2400" dirty="0">
              <a:solidFill>
                <a:srgbClr val="343741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0C8DBC-8B39-4BFD-A881-955A9AEE8AC8}"/>
              </a:ext>
            </a:extLst>
          </p:cNvPr>
          <p:cNvSpPr txBox="1">
            <a:spLocks/>
          </p:cNvSpPr>
          <p:nvPr/>
        </p:nvSpPr>
        <p:spPr>
          <a:xfrm>
            <a:off x="3903257" y="33759"/>
            <a:ext cx="8135332" cy="1293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6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NCHRP Synthesis 506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85DB1E-A238-4C38-86D2-44A445C688C3}"/>
              </a:ext>
            </a:extLst>
          </p:cNvPr>
          <p:cNvCxnSpPr>
            <a:cxnSpLocks/>
          </p:cNvCxnSpPr>
          <p:nvPr/>
        </p:nvCxnSpPr>
        <p:spPr>
          <a:xfrm flipH="1">
            <a:off x="4900558" y="1252252"/>
            <a:ext cx="6571863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2B1A885-ABB6-192D-985B-7C7B7DDC0D54}"/>
              </a:ext>
            </a:extLst>
          </p:cNvPr>
          <p:cNvSpPr txBox="1"/>
          <p:nvPr/>
        </p:nvSpPr>
        <p:spPr>
          <a:xfrm>
            <a:off x="604886" y="1360609"/>
            <a:ext cx="10982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Top Effective Utility Coordination Practices</a:t>
            </a:r>
          </a:p>
        </p:txBody>
      </p:sp>
      <p:sp>
        <p:nvSpPr>
          <p:cNvPr id="4" name="Graphic 9">
            <a:extLst>
              <a:ext uri="{FF2B5EF4-FFF2-40B4-BE49-F238E27FC236}">
                <a16:creationId xmlns:a16="http://schemas.microsoft.com/office/drawing/2014/main" id="{6C779E87-942F-2B41-5EC2-33A66958BA7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03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405666" y="164710"/>
            <a:ext cx="7028108" cy="1140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NCHRP Synthesis 506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5808244" y="1046154"/>
            <a:ext cx="5749018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9E5ACDE-2708-8FAB-C4AE-65C2E9E265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51011" y="1502163"/>
            <a:ext cx="10289978" cy="4879783"/>
          </a:xfrm>
        </p:spPr>
      </p:pic>
    </p:spTree>
    <p:extLst>
      <p:ext uri="{BB962C8B-B14F-4D97-AF65-F5344CB8AC3E}">
        <p14:creationId xmlns:p14="http://schemas.microsoft.com/office/powerpoint/2010/main" val="5565960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37921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GAO Impacts of Utility Relocations on Highway &amp; Bridge Projects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697398" y="4732036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4542B26-CD9E-A784-B9D7-0935ED0786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56082" y="44169"/>
            <a:ext cx="5788058" cy="6690378"/>
          </a:xfrm>
        </p:spPr>
      </p:pic>
    </p:spTree>
    <p:extLst>
      <p:ext uri="{BB962C8B-B14F-4D97-AF65-F5344CB8AC3E}">
        <p14:creationId xmlns:p14="http://schemas.microsoft.com/office/powerpoint/2010/main" val="20028401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A7F5A64C-5582-4DE5-B5F2-EF26AF00CFE9}"/>
              </a:ext>
            </a:extLst>
          </p:cNvPr>
          <p:cNvSpPr txBox="1"/>
          <p:nvPr/>
        </p:nvSpPr>
        <p:spPr>
          <a:xfrm>
            <a:off x="386500" y="1360608"/>
            <a:ext cx="11472420" cy="5062924"/>
          </a:xfrm>
          <a:prstGeom prst="rect">
            <a:avLst/>
          </a:prstGeom>
          <a:noFill/>
        </p:spPr>
        <p:txBody>
          <a:bodyPr wrap="square" numCol="2" spcCol="274320" rtlCol="0">
            <a:spAutoFit/>
          </a:bodyPr>
          <a:lstStyle/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Risk Factors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Unreliable utility information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Non-responsiveness of utilities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Unknown conflicts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Delays in ROW acquisition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Inaccurate relocations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Late design changes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Interdependencies among utility relocations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Lack of or delay in utilizing SUE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Prior rights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Market conditions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Personnel resources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Inability or lack of information to avoid conflicts in design</a:t>
            </a:r>
          </a:p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Recommendations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Engage Utility owners early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Modify encroachment permit language to include liquidated damages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Sufficient time for planning &amp; relocation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Promote the use of SUE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Effective utility conflict management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Coordinate ROW acquisition with easement needs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Avoid late design changes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Inspect utility installations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Early clearing contracts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Streamline communication</a:t>
            </a:r>
            <a:endParaRPr lang="en-US" sz="2400" dirty="0">
              <a:solidFill>
                <a:srgbClr val="343741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0C8DBC-8B39-4BFD-A881-955A9AEE8AC8}"/>
              </a:ext>
            </a:extLst>
          </p:cNvPr>
          <p:cNvSpPr txBox="1">
            <a:spLocks/>
          </p:cNvSpPr>
          <p:nvPr/>
        </p:nvSpPr>
        <p:spPr>
          <a:xfrm>
            <a:off x="3903257" y="33759"/>
            <a:ext cx="8135332" cy="1293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6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SCDOT: </a:t>
            </a:r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Impact of Utility Delays on Project Delivery</a:t>
            </a:r>
            <a:endParaRPr lang="en-US" sz="3600" b="0" dirty="0">
              <a:solidFill>
                <a:srgbClr val="343741"/>
              </a:solidFill>
              <a:latin typeface="Arial Nova Light" panose="020B03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85DB1E-A238-4C38-86D2-44A445C688C3}"/>
              </a:ext>
            </a:extLst>
          </p:cNvPr>
          <p:cNvCxnSpPr>
            <a:cxnSpLocks/>
          </p:cNvCxnSpPr>
          <p:nvPr/>
        </p:nvCxnSpPr>
        <p:spPr>
          <a:xfrm flipH="1">
            <a:off x="4900558" y="1252252"/>
            <a:ext cx="6571863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1572B0B-6B91-881D-F798-11AF7C9F6980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974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SCDOT Impact of Utility Delays on Project Delivery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251833" y="4562354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AF9E7E-49D8-FB85-E011-D76D4198E5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0100" y="1314779"/>
            <a:ext cx="8011900" cy="4403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9183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SCDOT Impact of Utility Delays on Project Delivery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251833" y="4562354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63DF0352-F148-2A78-B78B-FE7B8F1B06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1663" y="449311"/>
            <a:ext cx="8024463" cy="556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5374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A7F5A64C-5582-4DE5-B5F2-EF26AF00CFE9}"/>
              </a:ext>
            </a:extLst>
          </p:cNvPr>
          <p:cNvSpPr txBox="1"/>
          <p:nvPr/>
        </p:nvSpPr>
        <p:spPr>
          <a:xfrm>
            <a:off x="386500" y="1360608"/>
            <a:ext cx="11472420" cy="4755148"/>
          </a:xfrm>
          <a:prstGeom prst="rect">
            <a:avLst/>
          </a:prstGeom>
          <a:noFill/>
        </p:spPr>
        <p:txBody>
          <a:bodyPr wrap="square" numCol="2" spcCol="274320" rtlCol="0">
            <a:spAutoFit/>
          </a:bodyPr>
          <a:lstStyle/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Observations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Few States Conduct Accurate Utility Investigations*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Broad Discrepancy on the Use &amp; Content of Utility Agreements*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Do Not Develop Comprehensive Utility Relocation Plans*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Failure to Prepare Utility Relocation Schedules*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Do Not Develop Utility Relocation Cost Estimates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Failure to Include Adequate Utility Information in the Construction Bid Package*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Do Not Know the Cost-and-Time Impacts of Utilities on Construction Projects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Not Performing Quality Assurance on Utility Relocation Work*</a:t>
            </a:r>
          </a:p>
          <a:p>
            <a:pPr algn="ctr">
              <a:spcAft>
                <a:spcPts val="600"/>
              </a:spcAft>
              <a:buClr>
                <a:srgbClr val="538D9C"/>
              </a:buClr>
            </a:pPr>
            <a:r>
              <a:rPr lang="en-US" sz="2400" b="1" dirty="0">
                <a:solidFill>
                  <a:schemeClr val="accent6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Recommendations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Obtain accurate utility location information during the construction phase via SUE</a:t>
            </a:r>
            <a:endParaRPr lang="en-US" sz="2400" dirty="0">
              <a:solidFill>
                <a:srgbClr val="343741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Agreements or work plans should be descriptive with respect to provided utility information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Utility relocation plans should include more accurate information of existing utilities and proposed relocations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Develop an effective relocation schedule that can be integrated into the contractor’s schedule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Incorporate relocations plans, provisions, and schedules into the bid package</a:t>
            </a:r>
          </a:p>
          <a:p>
            <a:pPr marL="171450" indent="-171450"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741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Develop Quality assurance programs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0C8DBC-8B39-4BFD-A881-955A9AEE8AC8}"/>
              </a:ext>
            </a:extLst>
          </p:cNvPr>
          <p:cNvSpPr txBox="1">
            <a:spLocks/>
          </p:cNvSpPr>
          <p:nvPr/>
        </p:nvSpPr>
        <p:spPr>
          <a:xfrm>
            <a:off x="3903257" y="33759"/>
            <a:ext cx="8135332" cy="1293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6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2018 FHWA Utility Program Review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85DB1E-A238-4C38-86D2-44A445C688C3}"/>
              </a:ext>
            </a:extLst>
          </p:cNvPr>
          <p:cNvCxnSpPr>
            <a:cxnSpLocks/>
          </p:cNvCxnSpPr>
          <p:nvPr/>
        </p:nvCxnSpPr>
        <p:spPr>
          <a:xfrm flipH="1">
            <a:off x="4683741" y="978874"/>
            <a:ext cx="6571863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1572B0B-6B91-881D-F798-11AF7C9F6980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2D8C6F-0E06-4C91-2734-4E2249AAD1AF}"/>
              </a:ext>
            </a:extLst>
          </p:cNvPr>
          <p:cNvSpPr txBox="1"/>
          <p:nvPr/>
        </p:nvSpPr>
        <p:spPr>
          <a:xfrm>
            <a:off x="386500" y="6115756"/>
            <a:ext cx="1134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 Nova Light" panose="020B0304020202020204" pitchFamily="34" charset="0"/>
              </a:rPr>
              <a:t>*Items that tend to impact utility relocations on locally funded projects and will be further discussed.</a:t>
            </a:r>
          </a:p>
        </p:txBody>
      </p:sp>
    </p:spTree>
    <p:extLst>
      <p:ext uri="{BB962C8B-B14F-4D97-AF65-F5344CB8AC3E}">
        <p14:creationId xmlns:p14="http://schemas.microsoft.com/office/powerpoint/2010/main" val="2413928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37921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Background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716252" y="3685661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6C4DBF9-2BA1-F54A-72C6-0755684038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09121"/>
              </p:ext>
            </p:extLst>
          </p:nvPr>
        </p:nvGraphicFramePr>
        <p:xfrm>
          <a:off x="2702446" y="742950"/>
          <a:ext cx="10313988" cy="5281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894219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2018 FHWA Utility Program Review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270687" y="4015599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Content Placeholder 20">
            <a:extLst>
              <a:ext uri="{FF2B5EF4-FFF2-40B4-BE49-F238E27FC236}">
                <a16:creationId xmlns:a16="http://schemas.microsoft.com/office/drawing/2014/main" id="{5ED962D8-EF6C-7CE3-244E-D88BAD79E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  <a:buNone/>
            </a:pPr>
            <a:r>
              <a:rPr lang="en-US" sz="2000" b="1" dirty="0">
                <a:solidFill>
                  <a:schemeClr val="accent6"/>
                </a:solidFill>
                <a:latin typeface="Arial Nova Light" panose="020B0304020202020204" pitchFamily="34" charset="0"/>
              </a:rPr>
              <a:t>Using Utility Investigations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"Contractors, utility owners, and State DOT staff all indicated that as-built location data are unreliable and, at best, may provide a general indication of utility locations in the x and y planes, with no z component or depth. One-Call services generally have a reliability of plus or minus 2 feet on either side of a paint line on the ground. Furthermore, One-Call does not provide depth data. This means that designers are provided only an indication that a utility conflict exists within the design plans.“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Unknown conflicts increase project risk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Inaccurate utility location information in design leads to: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Increased risk for contractors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Increased contract bids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Increased costs due to change orders and delays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Project delays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Increased safety risks to contractors and the traveling public because of longer-lasting work zones and the threat of hitting live utility lines.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Recommendations from review: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Require accurate x-y-z location data via as-builts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Show accurate utility information in the plans (test holes)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  <a:buNone/>
            </a:pPr>
            <a:endParaRPr lang="en-US" sz="1000" kern="0" dirty="0">
              <a:solidFill>
                <a:schemeClr val="tx1"/>
              </a:solidFill>
              <a:effectLst/>
              <a:latin typeface="Arial Nova Light" panose="020B0304020202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endParaRPr lang="en-US" sz="1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6475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2018 FHWA Utility Program Review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270687" y="4015599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Content Placeholder 20">
            <a:extLst>
              <a:ext uri="{FF2B5EF4-FFF2-40B4-BE49-F238E27FC236}">
                <a16:creationId xmlns:a16="http://schemas.microsoft.com/office/drawing/2014/main" id="{5ED962D8-EF6C-7CE3-244E-D88BAD79E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  <a:buNone/>
            </a:pPr>
            <a:r>
              <a:rPr lang="en-US" sz="2000" b="1" dirty="0">
                <a:solidFill>
                  <a:schemeClr val="accent6"/>
                </a:solidFill>
                <a:latin typeface="Arial Nova Light" panose="020B0304020202020204" pitchFamily="34" charset="0"/>
              </a:rPr>
              <a:t>Effective Agreements/Work Plans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Includes a description of the requirements for relocation, construction, protection of traffic, maintenance, access restrictions, special conditions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Includes size, type, nature, and extent of facilities being relocated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Adequate drawings showing existing and proposed locations relative to proposed project improvements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X-Y-Z locations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Identification of utility conflicts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Location of proposed utility installations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Responsible party for relocating facilities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Notes regarding special protections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Plan notes for the contractor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  <a:buNone/>
            </a:pPr>
            <a:endParaRPr lang="en-US" sz="1800" kern="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  <a:buNone/>
            </a:pPr>
            <a:r>
              <a:rPr lang="en-US" sz="2000" b="1" dirty="0">
                <a:solidFill>
                  <a:schemeClr val="accent6"/>
                </a:solidFill>
                <a:latin typeface="Arial Nova Light" panose="020B0304020202020204" pitchFamily="34" charset="0"/>
              </a:rPr>
              <a:t>Effective Relocation Plans</a:t>
            </a:r>
            <a:endParaRPr lang="en-US" sz="1600" kern="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Accurate location of existing facilities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Identify utility conflicts</a:t>
            </a:r>
            <a:endParaRPr lang="en-US" sz="1800" kern="0" dirty="0">
              <a:solidFill>
                <a:schemeClr val="tx1"/>
              </a:solidFill>
              <a:effectLst/>
              <a:latin typeface="Arial Nova Light" panose="020B03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Location of proposed relocations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Notes for facilities remaining in place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Any specific contractor guidance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  <a:buNone/>
            </a:pPr>
            <a:endParaRPr lang="en-US" sz="1400" kern="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  <a:buNone/>
            </a:pPr>
            <a:endParaRPr lang="en-US" sz="1000" kern="0" dirty="0">
              <a:solidFill>
                <a:schemeClr val="tx1"/>
              </a:solidFill>
              <a:effectLst/>
              <a:latin typeface="Arial Nova Light" panose="020B0304020202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endParaRPr lang="en-US" sz="1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3887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2018 FHWA Utility Program Review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270687" y="4015599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Content Placeholder 20">
            <a:extLst>
              <a:ext uri="{FF2B5EF4-FFF2-40B4-BE49-F238E27FC236}">
                <a16:creationId xmlns:a16="http://schemas.microsoft.com/office/drawing/2014/main" id="{5ED962D8-EF6C-7CE3-244E-D88BAD79E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  <a:buNone/>
            </a:pPr>
            <a:r>
              <a:rPr lang="en-US" sz="2000" b="1" dirty="0">
                <a:solidFill>
                  <a:schemeClr val="accent6"/>
                </a:solidFill>
                <a:latin typeface="Arial Nova Light" panose="020B0304020202020204" pitchFamily="34" charset="0"/>
              </a:rPr>
              <a:t>Adequate Information in the Bid Package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Utility Plans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Accurate locations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Identifies </a:t>
            </a:r>
            <a:r>
              <a:rPr lang="en-US" sz="1400" kern="0" dirty="0" err="1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utiltiy</a:t>
            </a:r>
            <a:r>
              <a:rPr lang="en-US" sz="14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 conflicts with the design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Indicates final location of proposed relocations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Indicates who will be performing the utility relocation work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Special instructions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Any other utility-related plan notes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Activity Based Schedules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Preparing the site for utility work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Advance notice requirements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Total time to complete relocation work, or a date of anticipated completion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Contractor restrictions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Final Inspection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Special Provisions &amp; Plan Notes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Utility representative contact information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List of utility conflicts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Final location of relocated facilities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Instructions for protect-in-place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Site specific issues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Schedule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4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Integration of utility schedules into master project </a:t>
            </a:r>
            <a:r>
              <a:rPr lang="en-US" sz="1400" kern="0" dirty="0" err="1">
                <a:solidFill>
                  <a:schemeClr val="tx1"/>
                </a:solidFill>
                <a:latin typeface="Arial Nova Light" panose="020B0304020202020204" pitchFamily="34" charset="0"/>
              </a:rPr>
              <a:t>shedule</a:t>
            </a:r>
            <a:endParaRPr lang="en-US" sz="1400" kern="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  <a:buNone/>
            </a:pPr>
            <a:endParaRPr lang="en-US" sz="1400" kern="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  <a:buNone/>
            </a:pPr>
            <a:r>
              <a:rPr lang="en-US" sz="1800" b="1" dirty="0">
                <a:solidFill>
                  <a:schemeClr val="accent6"/>
                </a:solidFill>
                <a:latin typeface="Arial Nova Light" panose="020B0304020202020204" pitchFamily="34" charset="0"/>
              </a:rPr>
              <a:t>Quality Assurance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</a:pPr>
            <a:r>
              <a:rPr lang="en-US" sz="1800" kern="0" dirty="0">
                <a:solidFill>
                  <a:schemeClr val="tx1"/>
                </a:solidFill>
                <a:effectLst/>
                <a:latin typeface="Arial Nova Light" panose="020B0304020202020204" pitchFamily="34" charset="0"/>
              </a:rPr>
              <a:t>Devel</a:t>
            </a:r>
            <a:r>
              <a:rPr lang="en-US" sz="1800" kern="0" dirty="0">
                <a:solidFill>
                  <a:schemeClr val="tx1"/>
                </a:solidFill>
                <a:latin typeface="Arial Nova Light" panose="020B0304020202020204" pitchFamily="34" charset="0"/>
              </a:rPr>
              <a:t>op a Quality Assurance Plan</a:t>
            </a:r>
            <a:endParaRPr lang="en-US" sz="1800" kern="0" dirty="0">
              <a:solidFill>
                <a:schemeClr val="tx1"/>
              </a:solidFill>
              <a:effectLst/>
              <a:latin typeface="Arial Nova Light" panose="020B03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  <a:buNone/>
            </a:pPr>
            <a:endParaRPr lang="en-US" sz="1400" kern="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rgbClr val="3A617A"/>
              </a:buClr>
              <a:buNone/>
            </a:pPr>
            <a:endParaRPr lang="en-US" sz="1000" kern="0" dirty="0">
              <a:solidFill>
                <a:schemeClr val="tx1"/>
              </a:solidFill>
              <a:effectLst/>
              <a:latin typeface="Arial Nova Light" panose="020B0304020202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3A617A"/>
              </a:buClr>
            </a:pPr>
            <a:endParaRPr lang="en-US" sz="1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969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1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Primary Factors Contributing to utility-related delays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Best management practices</a:t>
            </a:r>
          </a:p>
        </p:txBody>
      </p:sp>
      <p:sp>
        <p:nvSpPr>
          <p:cNvPr id="7" name="Graphic 9">
            <a:extLst>
              <a:ext uri="{FF2B5EF4-FFF2-40B4-BE49-F238E27FC236}">
                <a16:creationId xmlns:a16="http://schemas.microsoft.com/office/drawing/2014/main" id="{52046669-A19A-4D73-90E2-4E0AAB95E1F7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F5802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5802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151587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Literature Review Summary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605634" y="4075433"/>
            <a:ext cx="1542473" cy="0"/>
          </a:xfrm>
          <a:prstGeom prst="line">
            <a:avLst/>
          </a:prstGeom>
          <a:ln w="28575">
            <a:solidFill>
              <a:srgbClr val="F5802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1427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2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Existing utility information and location is incomplete and inaccurate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Gaps in mapping of new and/or relocated installations prior to construction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Insufficient communication and coordination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Differing policies between state and local agencies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No oversight or inspection of utility installations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Lack of strong permitting requirements and language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No regulations for abandoned or retired-in-place facilities</a:t>
            </a:r>
          </a:p>
        </p:txBody>
      </p:sp>
      <p:sp>
        <p:nvSpPr>
          <p:cNvPr id="7" name="Graphic 9">
            <a:extLst>
              <a:ext uri="{FF2B5EF4-FFF2-40B4-BE49-F238E27FC236}">
                <a16:creationId xmlns:a16="http://schemas.microsoft.com/office/drawing/2014/main" id="{52046669-A19A-4D73-90E2-4E0AAB95E1F7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F5802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5802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151587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800" b="0" dirty="0">
                <a:solidFill>
                  <a:srgbClr val="F58022"/>
                </a:solidFill>
                <a:latin typeface="Arial Black" panose="020B0A04020102020204" pitchFamily="34" charset="0"/>
              </a:rPr>
              <a:t>LITERATURE REVIEW SUMMARY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Primary Factors Contributing to Utility-Related Delays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90089" y="4829578"/>
            <a:ext cx="1542473" cy="0"/>
          </a:xfrm>
          <a:prstGeom prst="line">
            <a:avLst/>
          </a:prstGeom>
          <a:ln w="28575">
            <a:solidFill>
              <a:srgbClr val="F5802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0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endParaRPr lang="en-US" sz="2400" dirty="0">
              <a:solidFill>
                <a:srgbClr val="383B45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Early utility stakeholder involvement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Digital as-built documentation and mapping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Standard ordinances and permit requirements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Utilizing SUE and conflict management practices in accordance with ASCE 38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pre-construction meetings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Sufficient time for planning and design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Inspection of utility installations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Communicate short term and long term plans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Utility accommodation policies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F58022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 utility coordination councils</a:t>
            </a:r>
          </a:p>
        </p:txBody>
      </p:sp>
      <p:sp>
        <p:nvSpPr>
          <p:cNvPr id="7" name="Graphic 9">
            <a:extLst>
              <a:ext uri="{FF2B5EF4-FFF2-40B4-BE49-F238E27FC236}">
                <a16:creationId xmlns:a16="http://schemas.microsoft.com/office/drawing/2014/main" id="{52046669-A19A-4D73-90E2-4E0AAB95E1F7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F58022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5802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151587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800" b="0" dirty="0">
                <a:solidFill>
                  <a:srgbClr val="F58022"/>
                </a:solidFill>
                <a:latin typeface="Arial Black" panose="020B0A04020102020204" pitchFamily="34" charset="0"/>
              </a:rPr>
              <a:t>LITERATURE REVIEW SUMMARY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Best Management Practices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90089" y="4537346"/>
            <a:ext cx="1542473" cy="0"/>
          </a:xfrm>
          <a:prstGeom prst="line">
            <a:avLst/>
          </a:prstGeom>
          <a:ln w="28575">
            <a:solidFill>
              <a:srgbClr val="F5802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5303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37921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Background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716252" y="3685661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5BF0FF46-CFDE-F930-3880-2E7BD7E001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967642"/>
              </p:ext>
            </p:extLst>
          </p:nvPr>
        </p:nvGraphicFramePr>
        <p:xfrm>
          <a:off x="2622849" y="914400"/>
          <a:ext cx="10313988" cy="5274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65541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37921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Background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716252" y="3685661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92DC2-0A9B-A75F-CEC0-4FFDC0F7C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6519" y="2275444"/>
            <a:ext cx="7213394" cy="2820434"/>
          </a:xfrm>
        </p:spPr>
        <p:txBody>
          <a:bodyPr>
            <a:normAutofit/>
          </a:bodyPr>
          <a:lstStyle/>
          <a:p>
            <a:r>
              <a:rPr lang="en-US" dirty="0"/>
              <a:t>Communication &amp; Coordination</a:t>
            </a:r>
          </a:p>
          <a:p>
            <a:pPr lvl="1"/>
            <a:r>
              <a:rPr lang="en-US" dirty="0"/>
              <a:t>Changes aren’t communicated in a timely manner</a:t>
            </a:r>
          </a:p>
          <a:p>
            <a:pPr lvl="1"/>
            <a:r>
              <a:rPr lang="en-US" dirty="0"/>
              <a:t>105 established a coordination process</a:t>
            </a:r>
          </a:p>
          <a:p>
            <a:pPr lvl="1"/>
            <a:r>
              <a:rPr lang="en-US" dirty="0"/>
              <a:t>Limited to projects administered by INDOT</a:t>
            </a:r>
          </a:p>
          <a:p>
            <a:pPr lvl="1"/>
            <a:r>
              <a:rPr lang="en-US" dirty="0"/>
              <a:t>Processes and procedures of utility stakeholders need to be considered</a:t>
            </a:r>
          </a:p>
        </p:txBody>
      </p:sp>
    </p:spTree>
    <p:extLst>
      <p:ext uri="{BB962C8B-B14F-4D97-AF65-F5344CB8AC3E}">
        <p14:creationId xmlns:p14="http://schemas.microsoft.com/office/powerpoint/2010/main" val="3620695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37921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Background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716252" y="3685661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92DC2-0A9B-A75F-CEC0-4FFDC0F7C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0685" y="1632954"/>
            <a:ext cx="7213394" cy="3796885"/>
          </a:xfrm>
        </p:spPr>
        <p:txBody>
          <a:bodyPr>
            <a:normAutofit/>
          </a:bodyPr>
          <a:lstStyle/>
          <a:p>
            <a:r>
              <a:rPr lang="en-US" dirty="0"/>
              <a:t>Accurate Utility Information During Design &amp; Into Construction</a:t>
            </a:r>
          </a:p>
          <a:p>
            <a:pPr lvl="1"/>
            <a:r>
              <a:rPr lang="en-US" dirty="0"/>
              <a:t>Construction delays tied to reliability of utility information used during design</a:t>
            </a:r>
          </a:p>
          <a:p>
            <a:pPr lvl="1"/>
            <a:r>
              <a:rPr lang="en-US" dirty="0"/>
              <a:t>Utilities are not accountable for providing accurate information</a:t>
            </a:r>
          </a:p>
          <a:p>
            <a:pPr lvl="1"/>
            <a:r>
              <a:rPr lang="en-US" dirty="0"/>
              <a:t>Obtaining accurate information is difficult</a:t>
            </a:r>
          </a:p>
          <a:p>
            <a:pPr lvl="1"/>
            <a:r>
              <a:rPr lang="en-US" dirty="0"/>
              <a:t>Lack of inspection of relocations</a:t>
            </a:r>
          </a:p>
        </p:txBody>
      </p:sp>
    </p:spTree>
    <p:extLst>
      <p:ext uri="{BB962C8B-B14F-4D97-AF65-F5344CB8AC3E}">
        <p14:creationId xmlns:p14="http://schemas.microsoft.com/office/powerpoint/2010/main" val="26107817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879D02CA-BD49-4C71-9BD8-E2E34F2AB059}"/>
              </a:ext>
            </a:extLst>
          </p:cNvPr>
          <p:cNvSpPr txBox="1">
            <a:spLocks/>
          </p:cNvSpPr>
          <p:nvPr/>
        </p:nvSpPr>
        <p:spPr>
          <a:xfrm>
            <a:off x="437921" y="0"/>
            <a:ext cx="389464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Background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F0D3678-E119-47BC-81BA-ADB8B365BEDC}"/>
              </a:ext>
            </a:extLst>
          </p:cNvPr>
          <p:cNvCxnSpPr>
            <a:cxnSpLocks/>
          </p:cNvCxnSpPr>
          <p:nvPr/>
        </p:nvCxnSpPr>
        <p:spPr>
          <a:xfrm flipH="1">
            <a:off x="2716252" y="3685661"/>
            <a:ext cx="1542473" cy="0"/>
          </a:xfrm>
          <a:prstGeom prst="line">
            <a:avLst/>
          </a:prstGeom>
          <a:ln w="28575">
            <a:solidFill>
              <a:srgbClr val="3A617A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Graphic 9">
            <a:extLst>
              <a:ext uri="{FF2B5EF4-FFF2-40B4-BE49-F238E27FC236}">
                <a16:creationId xmlns:a16="http://schemas.microsoft.com/office/drawing/2014/main" id="{F142A963-C049-4AD5-A347-9026058EB2CA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3A617A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92DC2-0A9B-A75F-CEC0-4FFDC0F7C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0685" y="2131297"/>
            <a:ext cx="7213394" cy="3108728"/>
          </a:xfrm>
        </p:spPr>
        <p:txBody>
          <a:bodyPr>
            <a:normAutofit/>
          </a:bodyPr>
          <a:lstStyle/>
          <a:p>
            <a:r>
              <a:rPr lang="en-US" dirty="0"/>
              <a:t>Lack of Standard Policies and Permitting Requirements</a:t>
            </a:r>
          </a:p>
          <a:p>
            <a:pPr lvl="1"/>
            <a:r>
              <a:rPr lang="en-US" dirty="0"/>
              <a:t>Existing 105 does not include locally funded projects</a:t>
            </a:r>
          </a:p>
          <a:p>
            <a:pPr lvl="1"/>
            <a:r>
              <a:rPr lang="en-US" dirty="0"/>
              <a:t>Lack of standards for local agencies</a:t>
            </a:r>
          </a:p>
          <a:p>
            <a:pPr lvl="1"/>
            <a:r>
              <a:rPr lang="en-US" dirty="0"/>
              <a:t>Right-of-way management</a:t>
            </a:r>
          </a:p>
          <a:p>
            <a:pPr lvl="1"/>
            <a:r>
              <a:rPr lang="en-US" dirty="0"/>
              <a:t>No requirement for as-built data as a permit condition</a:t>
            </a:r>
          </a:p>
        </p:txBody>
      </p:sp>
    </p:spTree>
    <p:extLst>
      <p:ext uri="{BB962C8B-B14F-4D97-AF65-F5344CB8AC3E}">
        <p14:creationId xmlns:p14="http://schemas.microsoft.com/office/powerpoint/2010/main" val="40742554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0"/>
            <a:ext cx="7215969" cy="6858000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Early utility stakeholder involvement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Digital as-built documentation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Standard ordinances and permit requirements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Utilizing subsurface utility engineering (SUE)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Conducting utility pre-construction meetings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Allowing sufficient time for planning and design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Inspection of utility installations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Communicating short term and long-term improvement projects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Developing utility accommodation policies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Establishing utility coordination councils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Utilizing a risk register or conflict matrix for conflict management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30618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Moving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Forward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05248" y="4197982"/>
            <a:ext cx="154247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269557A-28DE-202A-5AD3-C43613FA5EF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A5013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48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89BF0635-61C6-45ED-8419-FFDCD1A3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808348"/>
            <a:ext cx="7215969" cy="5241303"/>
          </a:xfrm>
        </p:spPr>
        <p:txBody>
          <a:bodyPr numCol="1"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rgbClr val="383B45"/>
                </a:solidFill>
                <a:latin typeface="Arial Nova Light" panose="020B0304020202020204" pitchFamily="34" charset="0"/>
              </a:rPr>
              <a:t>The research indicates that </a:t>
            </a:r>
            <a:r>
              <a:rPr lang="en-US" sz="2400" b="1" dirty="0">
                <a:solidFill>
                  <a:schemeClr val="accent1"/>
                </a:solidFill>
                <a:latin typeface="Arial Nova Light" panose="020B0304020202020204" pitchFamily="34" charset="0"/>
              </a:rPr>
              <a:t>EFFECTIVE UTILITY COORDINATION </a:t>
            </a:r>
            <a:r>
              <a:rPr lang="en-US" sz="2400" dirty="0">
                <a:solidFill>
                  <a:schemeClr val="tx1"/>
                </a:solidFill>
                <a:latin typeface="Arial Nova Light" panose="020B0304020202020204" pitchFamily="34" charset="0"/>
              </a:rPr>
              <a:t>mitigates construction delays.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en-US" sz="2400" dirty="0">
              <a:solidFill>
                <a:schemeClr val="tx1"/>
              </a:solidFill>
              <a:latin typeface="Arial Nova Light" panose="020B03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400" dirty="0">
                <a:solidFill>
                  <a:schemeClr val="tx1"/>
                </a:solidFill>
                <a:latin typeface="Arial Nova Light" panose="020B0304020202020204" pitchFamily="34" charset="0"/>
              </a:rPr>
              <a:t>However, per Julie Johnston of FHWA: </a:t>
            </a:r>
            <a:r>
              <a:rPr lang="en-US" sz="2400" b="1" dirty="0">
                <a:solidFill>
                  <a:schemeClr val="accent1"/>
                </a:solidFill>
                <a:latin typeface="Arial Nova Light" panose="020B0304020202020204" pitchFamily="34" charset="0"/>
              </a:rPr>
              <a:t>“THE EFFECTS OF NOT ACCURATELY LOCATING SUBSURFACE UTILITIES UNDERMINE THE ENTIRE UTILITY COORDINATION PROCESS.”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</a:pPr>
            <a:endParaRPr lang="en-US" sz="2400" b="1" dirty="0">
              <a:solidFill>
                <a:schemeClr val="accent1"/>
              </a:solidFill>
              <a:latin typeface="Arial Nova Light" panose="020B03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EFAB80-E091-4E84-92A8-F2E556DB9167}"/>
              </a:ext>
            </a:extLst>
          </p:cNvPr>
          <p:cNvSpPr txBox="1">
            <a:spLocks/>
          </p:cNvSpPr>
          <p:nvPr/>
        </p:nvSpPr>
        <p:spPr>
          <a:xfrm>
            <a:off x="180975" y="0"/>
            <a:ext cx="4306184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Moving</a:t>
            </a:r>
          </a:p>
          <a:p>
            <a:pPr algn="r"/>
            <a:r>
              <a:rPr lang="en-US" sz="4000" b="0" dirty="0">
                <a:solidFill>
                  <a:srgbClr val="343741"/>
                </a:solidFill>
                <a:latin typeface="Arial Nova Light" panose="020B0304020202020204" pitchFamily="34" charset="0"/>
              </a:rPr>
              <a:t>Forward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96224D1-684A-4D3F-A234-C09251331826}"/>
              </a:ext>
            </a:extLst>
          </p:cNvPr>
          <p:cNvCxnSpPr>
            <a:cxnSpLocks/>
          </p:cNvCxnSpPr>
          <p:nvPr/>
        </p:nvCxnSpPr>
        <p:spPr>
          <a:xfrm flipH="1">
            <a:off x="2791875" y="4024727"/>
            <a:ext cx="154247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Graphic 9">
            <a:extLst>
              <a:ext uri="{FF2B5EF4-FFF2-40B4-BE49-F238E27FC236}">
                <a16:creationId xmlns:a16="http://schemas.microsoft.com/office/drawing/2014/main" id="{B269557A-28DE-202A-5AD3-C43613FA5EF3}"/>
              </a:ext>
            </a:extLst>
          </p:cNvPr>
          <p:cNvSpPr/>
          <p:nvPr/>
        </p:nvSpPr>
        <p:spPr>
          <a:xfrm>
            <a:off x="1097591" y="-12071"/>
            <a:ext cx="3050516" cy="1326850"/>
          </a:xfrm>
          <a:custGeom>
            <a:avLst/>
            <a:gdLst>
              <a:gd name="connsiteX0" fmla="*/ 2927423 w 3050516"/>
              <a:gd name="connsiteY0" fmla="*/ 682937 h 1326850"/>
              <a:gd name="connsiteX1" fmla="*/ 2599802 w 3050516"/>
              <a:gd name="connsiteY1" fmla="*/ 12071 h 1326850"/>
              <a:gd name="connsiteX2" fmla="*/ 12071 w 3050516"/>
              <a:gd name="connsiteY2" fmla="*/ 12071 h 1326850"/>
              <a:gd name="connsiteX3" fmla="*/ 2422104 w 3050516"/>
              <a:gd name="connsiteY3" fmla="*/ 1188380 h 1326850"/>
              <a:gd name="connsiteX4" fmla="*/ 2927423 w 3050516"/>
              <a:gd name="connsiteY4" fmla="*/ 682937 h 13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0516" h="1326850">
                <a:moveTo>
                  <a:pt x="2927423" y="682937"/>
                </a:moveTo>
                <a:lnTo>
                  <a:pt x="2599802" y="12071"/>
                </a:lnTo>
                <a:lnTo>
                  <a:pt x="12071" y="12071"/>
                </a:lnTo>
                <a:lnTo>
                  <a:pt x="2422104" y="1188380"/>
                </a:lnTo>
                <a:cubicBezTo>
                  <a:pt x="3409677" y="1670387"/>
                  <a:pt x="2927423" y="682937"/>
                  <a:pt x="2927423" y="682937"/>
                </a:cubicBezTo>
                <a:close/>
              </a:path>
            </a:pathLst>
          </a:custGeom>
          <a:solidFill>
            <a:srgbClr val="A50134"/>
          </a:solidFill>
          <a:ln w="12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753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NEW Brand Colors">
      <a:dk1>
        <a:srgbClr val="404041"/>
      </a:dk1>
      <a:lt1>
        <a:sysClr val="window" lastClr="FFFFFF"/>
      </a:lt1>
      <a:dk2>
        <a:srgbClr val="515254"/>
      </a:dk2>
      <a:lt2>
        <a:srgbClr val="C7C8CA"/>
      </a:lt2>
      <a:accent1>
        <a:srgbClr val="A20C33"/>
      </a:accent1>
      <a:accent2>
        <a:srgbClr val="F58022"/>
      </a:accent2>
      <a:accent3>
        <a:srgbClr val="FFB600"/>
      </a:accent3>
      <a:accent4>
        <a:srgbClr val="B5C327"/>
      </a:accent4>
      <a:accent5>
        <a:srgbClr val="592C82"/>
      </a:accent5>
      <a:accent6>
        <a:srgbClr val="005F7F"/>
      </a:accent6>
      <a:hlink>
        <a:srgbClr val="42859E"/>
      </a:hlink>
      <a:folHlink>
        <a:srgbClr val="C0D5D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08FFB27777C14583424E0987F51888" ma:contentTypeVersion="15" ma:contentTypeDescription="Create a new document." ma:contentTypeScope="" ma:versionID="9204c8d8e7be8dfae3844bd6f848e2bd">
  <xsd:schema xmlns:xsd="http://www.w3.org/2001/XMLSchema" xmlns:xs="http://www.w3.org/2001/XMLSchema" xmlns:p="http://schemas.microsoft.com/office/2006/metadata/properties" xmlns:ns1="http://schemas.microsoft.com/sharepoint/v3" xmlns:ns3="0436c84f-1508-4e9b-b366-f5f0fc217ccf" xmlns:ns4="c18e8617-fc0f-4dda-a87a-c0ec120ddf92" xmlns:ns5="377f643f-753e-4033-be18-a86fc21fd48f" targetNamespace="http://schemas.microsoft.com/office/2006/metadata/properties" ma:root="true" ma:fieldsID="fe3c9a51be661ac5ae65b897e0231574" ns1:_="" ns3:_="" ns4:_="" ns5:_="">
    <xsd:import namespace="http://schemas.microsoft.com/sharepoint/v3"/>
    <xsd:import namespace="0436c84f-1508-4e9b-b366-f5f0fc217ccf"/>
    <xsd:import namespace="c18e8617-fc0f-4dda-a87a-c0ec120ddf92"/>
    <xsd:import namespace="377f643f-753e-4033-be18-a86fc21fd48f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ingHintHash" minOccurs="0"/>
                <xsd:element ref="ns3:SharedWithUsers" minOccurs="0"/>
                <xsd:element ref="ns4:_dlc_DocId" minOccurs="0"/>
                <xsd:element ref="ns4:_dlc_DocIdUrl" minOccurs="0"/>
                <xsd:element ref="ns4:_dlc_DocIdPersistId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  <xsd:element ref="ns1:_ip_UnifiedCompliancePolicyProperties" minOccurs="0"/>
                <xsd:element ref="ns1:_ip_UnifiedCompliancePolicyUIAction" minOccurs="0"/>
                <xsd:element ref="ns5:MediaServiceAutoKeyPoints" minOccurs="0"/>
                <xsd:element ref="ns5:MediaServiceKeyPoints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36c84f-1508-4e9b-b366-f5f0fc217ccf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9" nillable="true" ma:displayName="Sharing Hint Hash" ma:description="" ma:hidden="true" ma:internalName="SharingHintHash" ma:readOnly="true">
      <xsd:simpleType>
        <xsd:restriction base="dms:Text"/>
      </xsd:simpleType>
    </xsd:element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8e8617-fc0f-4dda-a87a-c0ec120ddf92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7f643f-753e-4033-be18-a86fc21fd4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haredContentType xmlns="Microsoft.SharePoint.Taxonomy.ContentTypeSync" SourceId="781a52b0-d0f4-44f0-98bb-0d102f5fd161" ContentTypeId="0x0101" PreviousValue="false"/>
</file>

<file path=customXml/itemProps1.xml><?xml version="1.0" encoding="utf-8"?>
<ds:datastoreItem xmlns:ds="http://schemas.openxmlformats.org/officeDocument/2006/customXml" ds:itemID="{3C930F02-27A5-4AC1-9909-FD7A4EDB3124}">
  <ds:schemaRefs>
    <ds:schemaRef ds:uri="0436c84f-1508-4e9b-b366-f5f0fc217ccf"/>
    <ds:schemaRef ds:uri="377f643f-753e-4033-be18-a86fc21fd48f"/>
    <ds:schemaRef ds:uri="c18e8617-fc0f-4dda-a87a-c0ec120ddf9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EF58625-6751-4618-A06F-DCFF0868D75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0AEA6F2-75B6-41F5-9671-59DD97087930}">
  <ds:schemaRefs>
    <ds:schemaRef ds:uri="http://purl.org/dc/dcmitype/"/>
    <ds:schemaRef ds:uri="377f643f-753e-4033-be18-a86fc21fd48f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0436c84f-1508-4e9b-b366-f5f0fc217ccf"/>
    <ds:schemaRef ds:uri="http://purl.org/dc/elements/1.1/"/>
    <ds:schemaRef ds:uri="http://purl.org/dc/terms/"/>
    <ds:schemaRef ds:uri="http://schemas.openxmlformats.org/package/2006/metadata/core-properties"/>
    <ds:schemaRef ds:uri="c18e8617-fc0f-4dda-a87a-c0ec120ddf92"/>
    <ds:schemaRef ds:uri="http://schemas.microsoft.com/sharepoint/v3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9DFD9B2C-E869-4A1B-84A2-30662B715B50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B0E5FC0B-BE8E-49EF-B094-EFCEE8D4ED1F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1936</Words>
  <Application>Microsoft Office PowerPoint</Application>
  <PresentationFormat>Widescreen</PresentationFormat>
  <Paragraphs>385</Paragraphs>
  <Slides>35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Arial Black</vt:lpstr>
      <vt:lpstr>Arial Nova Light</vt:lpstr>
      <vt:lpstr>Calibri</vt:lpstr>
      <vt:lpstr>Office Theme</vt:lpstr>
      <vt:lpstr>IMPO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Firmwide Communications Brownbag</dc:title>
  <dc:creator>Cleary, Chelsea</dc:creator>
  <cp:lastModifiedBy>Parks, Natalie</cp:lastModifiedBy>
  <cp:revision>24</cp:revision>
  <dcterms:created xsi:type="dcterms:W3CDTF">2019-10-09T17:04:53Z</dcterms:created>
  <dcterms:modified xsi:type="dcterms:W3CDTF">2024-09-30T20:51:13Z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0x010100F208FFB27777C14583424E0987F51888</vt:lpwstr>
  </property>
</Properties>
</file>